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1"/>
  </p:notesMasterIdLst>
  <p:sldIdLst>
    <p:sldId id="256" r:id="rId2"/>
    <p:sldId id="266" r:id="rId3"/>
    <p:sldId id="270" r:id="rId4"/>
    <p:sldId id="258" r:id="rId5"/>
    <p:sldId id="259" r:id="rId6"/>
    <p:sldId id="271" r:id="rId7"/>
    <p:sldId id="272" r:id="rId8"/>
    <p:sldId id="274" r:id="rId9"/>
    <p:sldId id="260" r:id="rId10"/>
    <p:sldId id="277" r:id="rId11"/>
    <p:sldId id="279" r:id="rId12"/>
    <p:sldId id="280" r:id="rId13"/>
    <p:sldId id="281" r:id="rId14"/>
    <p:sldId id="282" r:id="rId15"/>
    <p:sldId id="283" r:id="rId16"/>
    <p:sldId id="262" r:id="rId17"/>
    <p:sldId id="284" r:id="rId18"/>
    <p:sldId id="269"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22" autoAdjust="0"/>
  </p:normalViewPr>
  <p:slideViewPr>
    <p:cSldViewPr snapToGrid="0">
      <p:cViewPr varScale="1">
        <p:scale>
          <a:sx n="63" d="100"/>
          <a:sy n="63"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6A8E5-4CDF-423A-B37B-AF1959648594}" type="datetimeFigureOut">
              <a:rPr lang="en-GB" smtClean="0"/>
              <a:t>12/09/2022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8C5D4-B099-486C-A75C-811F454B2A71}" type="slidenum">
              <a:rPr lang="en-GB" smtClean="0"/>
              <a:t>‹#›</a:t>
            </a:fld>
            <a:endParaRPr lang="en-GB"/>
          </a:p>
        </p:txBody>
      </p:sp>
    </p:spTree>
    <p:extLst>
      <p:ext uri="{BB962C8B-B14F-4D97-AF65-F5344CB8AC3E}">
        <p14:creationId xmlns:p14="http://schemas.microsoft.com/office/powerpoint/2010/main" val="266995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2</a:t>
            </a:fld>
            <a:endParaRPr lang="en-GB"/>
          </a:p>
        </p:txBody>
      </p:sp>
    </p:spTree>
    <p:extLst>
      <p:ext uri="{BB962C8B-B14F-4D97-AF65-F5344CB8AC3E}">
        <p14:creationId xmlns:p14="http://schemas.microsoft.com/office/powerpoint/2010/main" val="35091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3</a:t>
            </a:fld>
            <a:endParaRPr lang="en-GB"/>
          </a:p>
        </p:txBody>
      </p:sp>
    </p:spTree>
    <p:extLst>
      <p:ext uri="{BB962C8B-B14F-4D97-AF65-F5344CB8AC3E}">
        <p14:creationId xmlns:p14="http://schemas.microsoft.com/office/powerpoint/2010/main" val="25020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6</a:t>
            </a:fld>
            <a:endParaRPr lang="en-GB"/>
          </a:p>
        </p:txBody>
      </p:sp>
    </p:spTree>
    <p:extLst>
      <p:ext uri="{BB962C8B-B14F-4D97-AF65-F5344CB8AC3E}">
        <p14:creationId xmlns:p14="http://schemas.microsoft.com/office/powerpoint/2010/main" val="246732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7</a:t>
            </a:fld>
            <a:endParaRPr lang="en-GB"/>
          </a:p>
        </p:txBody>
      </p:sp>
    </p:spTree>
    <p:extLst>
      <p:ext uri="{BB962C8B-B14F-4D97-AF65-F5344CB8AC3E}">
        <p14:creationId xmlns:p14="http://schemas.microsoft.com/office/powerpoint/2010/main" val="136785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75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65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7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05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6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44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0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7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9/12/2022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0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9/12/2022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30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9/12/2022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62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shed.com/" TargetMode="Externa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sZvvix2bx98" TargetMode="Externa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2 Parent Meeting</a:t>
            </a:r>
          </a:p>
        </p:txBody>
      </p:sp>
      <p:sp>
        <p:nvSpPr>
          <p:cNvPr id="3" name="Subtitle 2"/>
          <p:cNvSpPr>
            <a:spLocks noGrp="1"/>
          </p:cNvSpPr>
          <p:nvPr>
            <p:ph type="subTitle" idx="1"/>
          </p:nvPr>
        </p:nvSpPr>
        <p:spPr/>
        <p:txBody>
          <a:bodyPr/>
          <a:lstStyle/>
          <a:p>
            <a:r>
              <a:rPr lang="en-GB" dirty="0"/>
              <a:t>AUTUMN term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1740" cy="2441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500" y="0"/>
            <a:ext cx="2694500" cy="2804160"/>
          </a:xfrm>
          <a:prstGeom prst="rect">
            <a:avLst/>
          </a:prstGeom>
        </p:spPr>
      </p:pic>
      <p:pic>
        <p:nvPicPr>
          <p:cNvPr id="6" name="Picture 5"/>
          <p:cNvPicPr>
            <a:picLocks noChangeAspect="1"/>
          </p:cNvPicPr>
          <p:nvPr/>
        </p:nvPicPr>
        <p:blipFill>
          <a:blip r:embed="rId4"/>
          <a:stretch>
            <a:fillRect/>
          </a:stretch>
        </p:blipFill>
        <p:spPr>
          <a:xfrm>
            <a:off x="3579223" y="5039377"/>
            <a:ext cx="1428206" cy="1295835"/>
          </a:xfrm>
          <a:prstGeom prst="rect">
            <a:avLst/>
          </a:prstGeom>
        </p:spPr>
      </p:pic>
      <p:pic>
        <p:nvPicPr>
          <p:cNvPr id="7" name="Picture 6"/>
          <p:cNvPicPr>
            <a:picLocks noChangeAspect="1"/>
          </p:cNvPicPr>
          <p:nvPr/>
        </p:nvPicPr>
        <p:blipFill>
          <a:blip r:embed="rId5"/>
          <a:stretch>
            <a:fillRect/>
          </a:stretch>
        </p:blipFill>
        <p:spPr>
          <a:xfrm>
            <a:off x="5007429" y="4991102"/>
            <a:ext cx="1518053" cy="1344109"/>
          </a:xfrm>
          <a:prstGeom prst="rect">
            <a:avLst/>
          </a:prstGeom>
        </p:spPr>
      </p:pic>
      <p:pic>
        <p:nvPicPr>
          <p:cNvPr id="8" name="Picture 7"/>
          <p:cNvPicPr>
            <a:picLocks noChangeAspect="1"/>
          </p:cNvPicPr>
          <p:nvPr/>
        </p:nvPicPr>
        <p:blipFill>
          <a:blip r:embed="rId6"/>
          <a:stretch>
            <a:fillRect/>
          </a:stretch>
        </p:blipFill>
        <p:spPr>
          <a:xfrm>
            <a:off x="6662539" y="5027120"/>
            <a:ext cx="1322749" cy="1302081"/>
          </a:xfrm>
          <a:prstGeom prst="rect">
            <a:avLst/>
          </a:prstGeom>
        </p:spPr>
      </p:pic>
    </p:spTree>
    <p:extLst>
      <p:ext uri="{BB962C8B-B14F-4D97-AF65-F5344CB8AC3E}">
        <p14:creationId xmlns:p14="http://schemas.microsoft.com/office/powerpoint/2010/main" val="3957849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t="29268" b="33879"/>
          <a:stretch/>
        </p:blipFill>
        <p:spPr>
          <a:xfrm>
            <a:off x="1097280" y="566285"/>
            <a:ext cx="4563979" cy="1171075"/>
          </a:xfrm>
          <a:prstGeom prst="rect">
            <a:avLst/>
          </a:prstGeom>
        </p:spPr>
      </p:pic>
      <p:sp>
        <p:nvSpPr>
          <p:cNvPr id="5" name="Content Placeholder 4"/>
          <p:cNvSpPr txBox="1">
            <a:spLocks noGrp="1"/>
          </p:cNvSpPr>
          <p:nvPr>
            <p:ph idx="1"/>
          </p:nvPr>
        </p:nvSpPr>
        <p:spPr>
          <a:xfrm>
            <a:off x="648101" y="1737360"/>
            <a:ext cx="5800825" cy="4107791"/>
          </a:xfrm>
          <a:prstGeom prst="rect">
            <a:avLst/>
          </a:prstGeom>
          <a:noFill/>
        </p:spPr>
        <p:txBody>
          <a:bodyPr wrap="square" rtlCol="0">
            <a:spAutoFit/>
          </a:bodyPr>
          <a:lstStyle/>
          <a:p>
            <a:pPr>
              <a:buFont typeface="Wingdings" panose="05000000000000000000" pitchFamily="2" charset="2"/>
              <a:buChar char="q"/>
            </a:pPr>
            <a:r>
              <a:rPr lang="en-GB" sz="2400" dirty="0">
                <a:solidFill>
                  <a:schemeClr val="tx1">
                    <a:lumMod val="75000"/>
                    <a:lumOff val="25000"/>
                  </a:schemeClr>
                </a:solidFill>
              </a:rPr>
              <a:t>Across the week the teacher reads with all guided reading groups. We read a group text, discuss it and share ideas, answer comprehension questions and inference questions. They will take a weekly ‘show off’ book home after these sessions.</a:t>
            </a:r>
          </a:p>
          <a:p>
            <a:pPr>
              <a:buFont typeface="Wingdings" panose="05000000000000000000" pitchFamily="2" charset="2"/>
              <a:buChar char="q"/>
            </a:pPr>
            <a:endParaRPr lang="en-GB" sz="2400" dirty="0" smtClean="0">
              <a:solidFill>
                <a:schemeClr val="tx1">
                  <a:lumMod val="75000"/>
                  <a:lumOff val="25000"/>
                </a:schemeClr>
              </a:solidFill>
            </a:endParaRPr>
          </a:p>
          <a:p>
            <a:pPr marL="0" indent="0">
              <a:buNone/>
            </a:pPr>
            <a:r>
              <a:rPr lang="en-GB" sz="2400" dirty="0" smtClean="0">
                <a:solidFill>
                  <a:schemeClr val="tx1">
                    <a:lumMod val="75000"/>
                    <a:lumOff val="25000"/>
                  </a:schemeClr>
                </a:solidFill>
              </a:rPr>
              <a:t>Each </a:t>
            </a:r>
            <a:r>
              <a:rPr lang="en-GB" sz="2400" dirty="0">
                <a:solidFill>
                  <a:schemeClr val="tx1">
                    <a:lumMod val="75000"/>
                    <a:lumOff val="25000"/>
                  </a:schemeClr>
                </a:solidFill>
              </a:rPr>
              <a:t>morning, children are asked to change their home reading book if needed. Please remind your child if they need to change their book each morning. </a:t>
            </a:r>
          </a:p>
        </p:txBody>
      </p:sp>
      <p:pic>
        <p:nvPicPr>
          <p:cNvPr id="6" name="Picture 4" descr="ClassDojo | Product Reviews | EdSu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04" y="566285"/>
            <a:ext cx="1089751" cy="1089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956885" y="0"/>
            <a:ext cx="5235115" cy="6858000"/>
          </a:xfrm>
          <a:prstGeom prst="rect">
            <a:avLst/>
          </a:prstGeom>
        </p:spPr>
      </p:pic>
    </p:spTree>
    <p:extLst>
      <p:ext uri="{BB962C8B-B14F-4D97-AF65-F5344CB8AC3E}">
        <p14:creationId xmlns:p14="http://schemas.microsoft.com/office/powerpoint/2010/main" val="1414318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you can support your child at home</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GB" dirty="0"/>
              <a:t>Practise the weekly spelling words- lists available on Spelling Shed. New lists set on a Thursday  tests on a Thursday too.</a:t>
            </a:r>
          </a:p>
          <a:p>
            <a:pPr>
              <a:buFont typeface="Arial" panose="020B0604020202020204" pitchFamily="34" charset="0"/>
              <a:buChar char="•"/>
            </a:pPr>
            <a:r>
              <a:rPr lang="en-GB" dirty="0"/>
              <a:t>Expose children to their daily reading book from school which is matched to their current phonics level and reading band. You could also begin to introduce a wider range of stories which include longer texts. It is important they are exposed to vocabulary beyond their reading ability.</a:t>
            </a:r>
          </a:p>
          <a:p>
            <a:pPr>
              <a:buFont typeface="Arial" panose="020B0604020202020204" pitchFamily="34" charset="0"/>
              <a:buChar char="•"/>
            </a:pPr>
            <a:r>
              <a:rPr lang="en-GB" dirty="0"/>
              <a:t>Allow your child to see you reading for pleasure. It may be fiction, non-fiction or poetry.</a:t>
            </a:r>
          </a:p>
          <a:p>
            <a:pPr>
              <a:buFont typeface="Arial" panose="020B0604020202020204" pitchFamily="34" charset="0"/>
              <a:buChar char="•"/>
            </a:pPr>
            <a:r>
              <a:rPr lang="en-GB" dirty="0"/>
              <a:t>Allow your child to practise their reading skills. Encourage blending aloud, as well as in their heads.</a:t>
            </a:r>
          </a:p>
          <a:p>
            <a:pPr>
              <a:buFont typeface="Arial" panose="020B0604020202020204" pitchFamily="34" charset="0"/>
              <a:buChar char="•"/>
            </a:pPr>
            <a:r>
              <a:rPr lang="en-GB" dirty="0"/>
              <a:t>Talk about books. Ask the children what is happening, how the characters are feeling and what they have enjoyed.</a:t>
            </a:r>
          </a:p>
          <a:p>
            <a:pPr>
              <a:buFont typeface="Arial" panose="020B0604020202020204" pitchFamily="34" charset="0"/>
              <a:buChar char="•"/>
            </a:pPr>
            <a:r>
              <a:rPr lang="en-GB" dirty="0"/>
              <a:t>Use ambitious vocabulary, explaining its meaning.</a:t>
            </a:r>
          </a:p>
          <a:p>
            <a:pPr>
              <a:buFont typeface="Arial" panose="020B0604020202020204" pitchFamily="34" charset="0"/>
              <a:buChar char="•"/>
            </a:pPr>
            <a:r>
              <a:rPr lang="en-GB" dirty="0"/>
              <a:t>Read rhyming books together. Ask the children to fill in missing parts and join in with repeated refrains.</a:t>
            </a:r>
          </a:p>
          <a:p>
            <a:pPr>
              <a:buFont typeface="Arial" panose="020B0604020202020204" pitchFamily="34" charset="0"/>
              <a:buChar char="•"/>
            </a:pPr>
            <a:r>
              <a:rPr lang="en-GB" dirty="0"/>
              <a:t>MAKE READING A PLEASURE NOT A CHORE!</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697294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89781" y="1845734"/>
            <a:ext cx="6113128" cy="3682707"/>
          </a:xfrm>
          <a:prstGeom prst="rect">
            <a:avLst/>
          </a:prstGeom>
          <a:ln w="12700">
            <a:solidFill>
              <a:schemeClr val="tx1"/>
            </a:solidFill>
          </a:ln>
        </p:spPr>
      </p:pic>
      <p:pic>
        <p:nvPicPr>
          <p:cNvPr id="5" name="Picture 4"/>
          <p:cNvPicPr>
            <a:picLocks noChangeAspect="1"/>
          </p:cNvPicPr>
          <p:nvPr/>
        </p:nvPicPr>
        <p:blipFill>
          <a:blip r:embed="rId3"/>
          <a:stretch>
            <a:fillRect/>
          </a:stretch>
        </p:blipFill>
        <p:spPr>
          <a:xfrm>
            <a:off x="6000698" y="2372603"/>
            <a:ext cx="6062481" cy="2439982"/>
          </a:xfrm>
          <a:prstGeom prst="rect">
            <a:avLst/>
          </a:prstGeom>
          <a:ln w="12700">
            <a:solidFill>
              <a:schemeClr val="tx1"/>
            </a:solidFill>
          </a:ln>
        </p:spPr>
      </p:pic>
      <p:sp>
        <p:nvSpPr>
          <p:cNvPr id="6" name="Title 1"/>
          <p:cNvSpPr>
            <a:spLocks noGrp="1"/>
          </p:cNvSpPr>
          <p:nvPr>
            <p:ph type="title"/>
          </p:nvPr>
        </p:nvSpPr>
        <p:spPr/>
        <p:txBody>
          <a:bodyPr/>
          <a:lstStyle/>
          <a:p>
            <a:r>
              <a:rPr lang="en-GB" dirty="0"/>
              <a:t>Writing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spTree>
    <p:extLst>
      <p:ext uri="{BB962C8B-B14F-4D97-AF65-F5344CB8AC3E}">
        <p14:creationId xmlns:p14="http://schemas.microsoft.com/office/powerpoint/2010/main" val="700348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6815"/>
            <a:ext cx="10058400" cy="726138"/>
          </a:xfrm>
        </p:spPr>
        <p:txBody>
          <a:bodyPr/>
          <a:lstStyle/>
          <a:p>
            <a:r>
              <a:rPr lang="en-GB" b="1" u="sng" dirty="0"/>
              <a:t>Working at the age related expectation</a:t>
            </a:r>
          </a:p>
        </p:txBody>
      </p:sp>
      <p:sp>
        <p:nvSpPr>
          <p:cNvPr id="3" name="Content Placeholder 2"/>
          <p:cNvSpPr>
            <a:spLocks noGrp="1"/>
          </p:cNvSpPr>
          <p:nvPr>
            <p:ph idx="1"/>
          </p:nvPr>
        </p:nvSpPr>
        <p:spPr>
          <a:xfrm>
            <a:off x="1097280" y="5089584"/>
            <a:ext cx="10058400" cy="779509"/>
          </a:xfrm>
        </p:spPr>
        <p:txBody>
          <a:bodyPr/>
          <a:lstStyle/>
          <a:p>
            <a:endParaRPr lang="en-GB" dirty="0"/>
          </a:p>
        </p:txBody>
      </p:sp>
      <p:pic>
        <p:nvPicPr>
          <p:cNvPr id="4" name="Picture 3"/>
          <p:cNvPicPr>
            <a:picLocks noChangeAspect="1"/>
          </p:cNvPicPr>
          <p:nvPr/>
        </p:nvPicPr>
        <p:blipFill>
          <a:blip r:embed="rId2"/>
          <a:stretch>
            <a:fillRect/>
          </a:stretch>
        </p:blipFill>
        <p:spPr>
          <a:xfrm>
            <a:off x="3831970" y="988274"/>
            <a:ext cx="4915790" cy="5200667"/>
          </a:xfrm>
          <a:prstGeom prst="rect">
            <a:avLst/>
          </a:prstGeom>
        </p:spPr>
      </p:pic>
      <p:sp>
        <p:nvSpPr>
          <p:cNvPr id="6" name="Rectangle 5"/>
          <p:cNvSpPr/>
          <p:nvPr/>
        </p:nvSpPr>
        <p:spPr>
          <a:xfrm>
            <a:off x="5486400" y="1578634"/>
            <a:ext cx="1327435" cy="25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6424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661" y="5361168"/>
            <a:ext cx="2104846" cy="702190"/>
          </a:xfrm>
        </p:spPr>
        <p:txBody>
          <a:bodyPr>
            <a:normAutofit fontScale="90000"/>
          </a:bodyPr>
          <a:lstStyle/>
          <a:p>
            <a:r>
              <a:rPr lang="en-GB" b="1" u="sng" dirty="0"/>
              <a:t>Greater Depth</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341980"/>
            <a:ext cx="4558074" cy="5527114"/>
          </a:xfrm>
          <a:prstGeom prst="rect">
            <a:avLst/>
          </a:prstGeom>
        </p:spPr>
      </p:pic>
      <p:pic>
        <p:nvPicPr>
          <p:cNvPr id="5" name="Picture 4"/>
          <p:cNvPicPr>
            <a:picLocks noChangeAspect="1"/>
          </p:cNvPicPr>
          <p:nvPr/>
        </p:nvPicPr>
        <p:blipFill>
          <a:blip r:embed="rId3"/>
          <a:stretch>
            <a:fillRect/>
          </a:stretch>
        </p:blipFill>
        <p:spPr>
          <a:xfrm>
            <a:off x="4401644" y="462932"/>
            <a:ext cx="4157322" cy="5540921"/>
          </a:xfrm>
          <a:prstGeom prst="rect">
            <a:avLst/>
          </a:prstGeom>
        </p:spPr>
      </p:pic>
      <p:pic>
        <p:nvPicPr>
          <p:cNvPr id="6" name="Picture 5"/>
          <p:cNvPicPr>
            <a:picLocks noChangeAspect="1"/>
          </p:cNvPicPr>
          <p:nvPr/>
        </p:nvPicPr>
        <p:blipFill>
          <a:blip r:embed="rId4"/>
          <a:stretch>
            <a:fillRect/>
          </a:stretch>
        </p:blipFill>
        <p:spPr>
          <a:xfrm>
            <a:off x="8368377" y="1470139"/>
            <a:ext cx="3884583" cy="2387275"/>
          </a:xfrm>
          <a:prstGeom prst="rect">
            <a:avLst/>
          </a:prstGeom>
        </p:spPr>
      </p:pic>
    </p:spTree>
    <p:extLst>
      <p:ext uri="{BB962C8B-B14F-4D97-AF65-F5344CB8AC3E}">
        <p14:creationId xmlns:p14="http://schemas.microsoft.com/office/powerpoint/2010/main" val="2836393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845"/>
            <a:ext cx="10058400" cy="1450757"/>
          </a:xfrm>
        </p:spPr>
        <p:txBody>
          <a:bodyPr>
            <a:normAutofit/>
          </a:bodyPr>
          <a:lstStyle/>
          <a:p>
            <a:r>
              <a:rPr lang="en-GB" sz="3200" dirty="0"/>
              <a:t>Ways to help </a:t>
            </a:r>
            <a:r>
              <a:rPr lang="en-GB" sz="3200" dirty="0" smtClean="0"/>
              <a:t>at writing at  </a:t>
            </a:r>
            <a:r>
              <a:rPr lang="en-GB" sz="3200" dirty="0"/>
              <a:t>home</a:t>
            </a:r>
          </a:p>
        </p:txBody>
      </p:sp>
      <p:sp>
        <p:nvSpPr>
          <p:cNvPr id="3" name="Content Placeholder 2"/>
          <p:cNvSpPr>
            <a:spLocks noGrp="1"/>
          </p:cNvSpPr>
          <p:nvPr>
            <p:ph idx="1"/>
          </p:nvPr>
        </p:nvSpPr>
        <p:spPr>
          <a:xfrm>
            <a:off x="215659" y="1845734"/>
            <a:ext cx="11783683" cy="4023360"/>
          </a:xfrm>
        </p:spPr>
        <p:txBody>
          <a:bodyPr>
            <a:normAutofit lnSpcReduction="10000"/>
          </a:bodyPr>
          <a:lstStyle/>
          <a:p>
            <a:pPr fontAlgn="base"/>
            <a:r>
              <a:rPr lang="en-GB" sz="1600" b="1" dirty="0"/>
              <a:t>1. Read to your child-</a:t>
            </a:r>
            <a:r>
              <a:rPr lang="en-GB" sz="1600" dirty="0"/>
              <a:t>While children do learn new language and ideas from speaking and listening, the type of language we use in writing is often very different from that in speech. Reading regularly to your child, especially longer chapter books that they might not be able to yet read independently, is a great way to support their writing. While your child will have some favourite books and types of book that they’ll want to listen to again and again, try to make sure they get to hear a range of different types of books, including fiction and non-fiction. This is useful for their writing because it provides models for a wide of language styles.</a:t>
            </a:r>
          </a:p>
          <a:p>
            <a:pPr fontAlgn="base"/>
            <a:r>
              <a:rPr lang="en-GB" sz="1600" b="1" dirty="0"/>
              <a:t>2. Have your child to read to you- </a:t>
            </a:r>
            <a:r>
              <a:rPr lang="en-GB" sz="1600" dirty="0"/>
              <a:t>Making time to hear your child read isn’t just good for their reading. Seeing words in print helps them to understand the words, to spell them, and to see how grammar and punctuation are used to make meaning. When you read, occasionally talk about why the author has decided to include something and how they written it. For example: ‘I wonder why the author has chosen to describe the castle as “gloomy”? I wonder what that tells us about what might happen there?’</a:t>
            </a:r>
          </a:p>
          <a:p>
            <a:pPr fontAlgn="base"/>
            <a:r>
              <a:rPr lang="en-GB" sz="1600" b="1" dirty="0"/>
              <a:t>3. Try some real-world writing- </a:t>
            </a:r>
            <a:r>
              <a:rPr lang="en-GB" sz="1600" dirty="0"/>
              <a:t>Writing for a real purpose can be a great way to fit in some practice. Writing cards, shopping lists, or letters/emails to relatives can be motivating real life reasons for writing, and can show children how useful it is to be able to write well. Your child might enjoy keeping a diary or writing short stories based on books they have read or toys they enjoy playing with. Be sure to encourage your child to write about what most interests them, as this is the best way to keep them enthusiastic.</a:t>
            </a:r>
          </a:p>
          <a:p>
            <a:pPr fontAlgn="base"/>
            <a:r>
              <a:rPr lang="en-GB" sz="1600" b="1" dirty="0"/>
              <a:t>4. Tell stories aloud- </a:t>
            </a:r>
            <a:r>
              <a:rPr lang="en-GB" sz="1600" dirty="0"/>
              <a:t>Giving your child the opportunity to tell stories orally is a great way to get them used to structuring their ideas and using adventurous language. If they’re not sure where to start, see if they can retell a story that they already know well, like </a:t>
            </a:r>
            <a:r>
              <a:rPr lang="en-GB" sz="1600" i="1" dirty="0"/>
              <a:t>Little Red Riding Hood</a:t>
            </a:r>
            <a:r>
              <a:rPr lang="en-GB" sz="1600" dirty="0"/>
              <a:t> or </a:t>
            </a:r>
            <a:r>
              <a:rPr lang="en-GB" sz="1600" i="1" dirty="0"/>
              <a:t>Three Little Pigs</a:t>
            </a:r>
            <a:r>
              <a:rPr lang="en-GB" sz="1600" dirty="0"/>
              <a:t>.</a:t>
            </a:r>
          </a:p>
          <a:p>
            <a:pPr fontAlgn="base"/>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pic>
        <p:nvPicPr>
          <p:cNvPr id="7170" name="Picture 2" descr="HE424196 - Staedtler Handwriting Pen - Blue - Pack of 200 | Hope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t="40003" b="42259"/>
          <a:stretch/>
        </p:blipFill>
        <p:spPr bwMode="auto">
          <a:xfrm>
            <a:off x="7375090" y="74713"/>
            <a:ext cx="4624252" cy="8202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uy Staedtler® Noris HB Pencils Classpack | Buy In Bulk | TTS"/>
          <p:cNvPicPr>
            <a:picLocks noChangeAspect="1" noChangeArrowheads="1"/>
          </p:cNvPicPr>
          <p:nvPr/>
        </p:nvPicPr>
        <p:blipFill rotWithShape="1">
          <a:blip r:embed="rId4">
            <a:extLst>
              <a:ext uri="{28A0092B-C50C-407E-A947-70E740481C1C}">
                <a14:useLocalDpi xmlns:a14="http://schemas.microsoft.com/office/drawing/2010/main" val="0"/>
              </a:ext>
            </a:extLst>
          </a:blip>
          <a:srcRect t="44022" b="42451"/>
          <a:stretch/>
        </p:blipFill>
        <p:spPr bwMode="auto">
          <a:xfrm>
            <a:off x="7322839" y="894951"/>
            <a:ext cx="4728754" cy="63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19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1097280" y="1845734"/>
            <a:ext cx="6105625" cy="4023360"/>
          </a:xfrm>
        </p:spPr>
        <p:txBody>
          <a:bodyPr>
            <a:normAutofit fontScale="92500" lnSpcReduction="10000"/>
          </a:bodyPr>
          <a:lstStyle/>
          <a:p>
            <a:pPr>
              <a:buFont typeface="Wingdings" panose="05000000000000000000" pitchFamily="2" charset="2"/>
              <a:buChar char="q"/>
            </a:pPr>
            <a:r>
              <a:rPr lang="en-GB" dirty="0"/>
              <a:t>At the heart of Power Maths is the belief that all children can achieve.  It’s built on an exciting growth </a:t>
            </a:r>
            <a:r>
              <a:rPr lang="en-GB" dirty="0" err="1"/>
              <a:t>mindset</a:t>
            </a:r>
            <a:r>
              <a:rPr lang="en-GB" dirty="0"/>
              <a:t> and problem-solving approach.</a:t>
            </a:r>
          </a:p>
          <a:p>
            <a:pPr>
              <a:buFont typeface="Wingdings" panose="05000000000000000000" pitchFamily="2" charset="2"/>
              <a:buChar char="q"/>
            </a:pPr>
            <a:r>
              <a:rPr lang="en-GB" dirty="0"/>
              <a:t>Power Maths aims to spark curiosity and encourages rich mathematical talk. </a:t>
            </a:r>
          </a:p>
          <a:p>
            <a:pPr>
              <a:buFont typeface="Wingdings" panose="05000000000000000000" pitchFamily="2" charset="2"/>
              <a:buChar char="q"/>
            </a:pPr>
            <a:endParaRPr lang="en-GB" dirty="0"/>
          </a:p>
          <a:p>
            <a:pPr marL="0" indent="0">
              <a:buNone/>
            </a:pPr>
            <a:r>
              <a:rPr lang="en-GB" b="1" i="1" u="sng" dirty="0">
                <a:solidFill>
                  <a:srgbClr val="5E247E"/>
                </a:solidFill>
              </a:rPr>
              <a:t>Units coming up:</a:t>
            </a:r>
          </a:p>
          <a:p>
            <a:pPr>
              <a:buFont typeface="Wingdings" panose="05000000000000000000" pitchFamily="2" charset="2"/>
              <a:buChar char="q"/>
            </a:pPr>
            <a:r>
              <a:rPr lang="en-GB" dirty="0">
                <a:solidFill>
                  <a:schemeClr val="tx1"/>
                </a:solidFill>
              </a:rPr>
              <a:t>Numbers to 100 (place value)</a:t>
            </a:r>
          </a:p>
          <a:p>
            <a:pPr>
              <a:buFont typeface="Wingdings" panose="05000000000000000000" pitchFamily="2" charset="2"/>
              <a:buChar char="q"/>
            </a:pPr>
            <a:r>
              <a:rPr lang="en-GB" dirty="0">
                <a:solidFill>
                  <a:schemeClr val="tx1"/>
                </a:solidFill>
              </a:rPr>
              <a:t>Addition and subtraction</a:t>
            </a:r>
          </a:p>
          <a:p>
            <a:pPr>
              <a:buFont typeface="Wingdings" panose="05000000000000000000" pitchFamily="2" charset="2"/>
              <a:buChar char="q"/>
            </a:pPr>
            <a:r>
              <a:rPr lang="en-GB" dirty="0">
                <a:solidFill>
                  <a:schemeClr val="tx1"/>
                </a:solidFill>
              </a:rPr>
              <a:t>Money</a:t>
            </a:r>
          </a:p>
          <a:p>
            <a:pPr>
              <a:buFont typeface="Wingdings" panose="05000000000000000000" pitchFamily="2" charset="2"/>
              <a:buChar char="q"/>
            </a:pPr>
            <a:r>
              <a:rPr lang="en-GB" dirty="0">
                <a:solidFill>
                  <a:schemeClr val="tx1"/>
                </a:solidFill>
              </a:rPr>
              <a:t>Multiplication and division</a:t>
            </a:r>
          </a:p>
          <a:p>
            <a:pPr>
              <a:buFont typeface="Arial" panose="020B0604020202020204" pitchFamily="34" charset="0"/>
              <a:buChar char="•"/>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6" name="Picture 5"/>
          <p:cNvPicPr>
            <a:picLocks noChangeAspect="1"/>
          </p:cNvPicPr>
          <p:nvPr/>
        </p:nvPicPr>
        <p:blipFill>
          <a:blip r:embed="rId3"/>
          <a:stretch>
            <a:fillRect/>
          </a:stretch>
        </p:blipFill>
        <p:spPr>
          <a:xfrm>
            <a:off x="7896560" y="787757"/>
            <a:ext cx="4022725" cy="5081337"/>
          </a:xfrm>
          <a:prstGeom prst="rect">
            <a:avLst/>
          </a:prstGeom>
        </p:spPr>
      </p:pic>
    </p:spTree>
    <p:extLst>
      <p:ext uri="{BB962C8B-B14F-4D97-AF65-F5344CB8AC3E}">
        <p14:creationId xmlns:p14="http://schemas.microsoft.com/office/powerpoint/2010/main" val="37869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you can help at home</a:t>
            </a:r>
          </a:p>
        </p:txBody>
      </p:sp>
      <p:sp>
        <p:nvSpPr>
          <p:cNvPr id="3" name="Content Placeholder 2"/>
          <p:cNvSpPr>
            <a:spLocks noGrp="1"/>
          </p:cNvSpPr>
          <p:nvPr>
            <p:ph idx="1"/>
          </p:nvPr>
        </p:nvSpPr>
        <p:spPr>
          <a:xfrm>
            <a:off x="1097280" y="1845734"/>
            <a:ext cx="7501288" cy="4023360"/>
          </a:xfrm>
        </p:spPr>
        <p:txBody>
          <a:bodyPr>
            <a:normAutofit lnSpcReduction="10000"/>
          </a:bodyPr>
          <a:lstStyle/>
          <a:p>
            <a:pPr>
              <a:buFont typeface="Arial" panose="020B0604020202020204" pitchFamily="34" charset="0"/>
              <a:buChar char="•"/>
            </a:pPr>
            <a:r>
              <a:rPr lang="en-GB" sz="2400" dirty="0"/>
              <a:t>Practise counting in 2s, 3s, 5s and 10s forwards and backwards- could do this in an active way going up/down the stairs, bouncing on the trampoline etc. </a:t>
            </a:r>
          </a:p>
          <a:p>
            <a:pPr>
              <a:buFont typeface="Arial" panose="020B0604020202020204" pitchFamily="34" charset="0"/>
              <a:buChar char="•"/>
            </a:pPr>
            <a:r>
              <a:rPr lang="en-GB" sz="2400" dirty="0"/>
              <a:t>Practise 2, 5 and 10 times table fluently. </a:t>
            </a:r>
          </a:p>
          <a:p>
            <a:pPr>
              <a:buFont typeface="Arial" panose="020B0604020202020204" pitchFamily="34" charset="0"/>
              <a:buChar char="•"/>
            </a:pPr>
            <a:r>
              <a:rPr lang="en-GB" sz="2400" dirty="0"/>
              <a:t>Work on methods at home- guides to be posted to Class Dojo.</a:t>
            </a:r>
          </a:p>
          <a:p>
            <a:pPr>
              <a:buFont typeface="Arial" panose="020B0604020202020204" pitchFamily="34" charset="0"/>
              <a:buChar char="•"/>
            </a:pPr>
            <a:r>
              <a:rPr lang="en-GB" sz="2400" dirty="0"/>
              <a:t>Practise sharing items into equal groups and understanding the groups are parts of a whole. </a:t>
            </a:r>
          </a:p>
          <a:p>
            <a:pPr>
              <a:buFont typeface="Arial" panose="020B0604020202020204" pitchFamily="34" charset="0"/>
              <a:buChar char="•"/>
            </a:pPr>
            <a:r>
              <a:rPr lang="en-GB" sz="2400" dirty="0"/>
              <a:t>Any practise of telling the time or use of money in daily situations. </a:t>
            </a:r>
          </a:p>
          <a:p>
            <a:pPr>
              <a:buFont typeface="Arial" panose="020B0604020202020204" pitchFamily="34" charset="0"/>
              <a:buChar char="•"/>
            </a:pPr>
            <a:endParaRPr lang="en-GB" sz="2400" dirty="0"/>
          </a:p>
        </p:txBody>
      </p:sp>
      <p:pic>
        <p:nvPicPr>
          <p:cNvPr id="2050" name="Picture 2" descr="Power M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59" y="2276263"/>
            <a:ext cx="31623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85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1097280" y="2023963"/>
            <a:ext cx="10058400" cy="4023360"/>
          </a:xfrm>
        </p:spPr>
        <p:txBody>
          <a:bodyPr>
            <a:noAutofit/>
          </a:bodyPr>
          <a:lstStyle/>
          <a:p>
            <a:pPr>
              <a:buFont typeface="Wingdings" panose="05000000000000000000" pitchFamily="2" charset="2"/>
              <a:buChar char="q"/>
            </a:pPr>
            <a:r>
              <a:rPr lang="en-GB" sz="2200" b="1" u="sng" dirty="0">
                <a:solidFill>
                  <a:schemeClr val="tx2"/>
                </a:solidFill>
              </a:rPr>
              <a:t>1. Reading – </a:t>
            </a:r>
            <a:r>
              <a:rPr lang="en-GB" sz="2200" dirty="0">
                <a:solidFill>
                  <a:schemeClr val="tx2"/>
                </a:solidFill>
              </a:rPr>
              <a:t>This needs to completed on a daily basis with your child for at least 10 minutes. Please record your observations in your reading record which will be checked </a:t>
            </a:r>
            <a:r>
              <a:rPr lang="en-GB" sz="2200" dirty="0" smtClean="0">
                <a:solidFill>
                  <a:schemeClr val="tx2"/>
                </a:solidFill>
              </a:rPr>
              <a:t>at school. It is</a:t>
            </a:r>
            <a:r>
              <a:rPr lang="en-GB" sz="2200" dirty="0" smtClean="0">
                <a:solidFill>
                  <a:schemeClr val="tx2"/>
                </a:solidFill>
                <a:highlight>
                  <a:srgbClr val="FFFF00"/>
                </a:highlight>
              </a:rPr>
              <a:t> </a:t>
            </a:r>
            <a:r>
              <a:rPr lang="en-GB" sz="2200" dirty="0">
                <a:solidFill>
                  <a:schemeClr val="tx2"/>
                </a:solidFill>
              </a:rPr>
              <a:t>important that the children are able to talk about what they have read so please ask them lots of questions to ensure that they have understood the text. </a:t>
            </a:r>
          </a:p>
          <a:p>
            <a:pPr>
              <a:buFont typeface="Wingdings" panose="05000000000000000000" pitchFamily="2" charset="2"/>
              <a:buChar char="q"/>
            </a:pPr>
            <a:r>
              <a:rPr lang="en-GB" sz="2200" b="1" u="sng" dirty="0">
                <a:solidFill>
                  <a:schemeClr val="tx2"/>
                </a:solidFill>
              </a:rPr>
              <a:t>2. Spellings - </a:t>
            </a:r>
            <a:r>
              <a:rPr lang="en-GB" sz="2200" dirty="0">
                <a:solidFill>
                  <a:schemeClr val="tx2"/>
                </a:solidFill>
              </a:rPr>
              <a:t>We will put spellings on Class Dojo each week for the children to learn and some strategies they can use to support their learning of the weekly words. There will be opportunities in school for the children to practise before our weekly progress check. You can</a:t>
            </a:r>
            <a:r>
              <a:rPr lang="en-GB" sz="2200" dirty="0"/>
              <a:t> log on to </a:t>
            </a:r>
            <a:r>
              <a:rPr lang="en-GB" sz="2200" dirty="0">
                <a:hlinkClick r:id="rId2"/>
              </a:rPr>
              <a:t>www.edshed.com</a:t>
            </a:r>
            <a:r>
              <a:rPr lang="en-GB" sz="2200" dirty="0"/>
              <a:t> to access Spelling Shed games</a:t>
            </a:r>
            <a:endParaRPr lang="en-GB" sz="2200" b="1" u="sng" dirty="0">
              <a:solidFill>
                <a:schemeClr val="tx2"/>
              </a:solidFill>
            </a:endParaRPr>
          </a:p>
          <a:p>
            <a:pPr>
              <a:buFont typeface="Wingdings" panose="05000000000000000000" pitchFamily="2" charset="2"/>
              <a:buChar char="q"/>
            </a:pPr>
            <a:r>
              <a:rPr lang="en-GB" sz="2200" b="1" u="sng" dirty="0">
                <a:solidFill>
                  <a:schemeClr val="tx2"/>
                </a:solidFill>
              </a:rPr>
              <a:t>3. Multiplication tables – </a:t>
            </a:r>
            <a:r>
              <a:rPr lang="en-GB" sz="2200" dirty="0">
                <a:solidFill>
                  <a:schemeClr val="tx2"/>
                </a:solidFill>
              </a:rPr>
              <a:t>Children will be provided multiplication tables to complete each week on Class Dojo. In Year 2, children need to know their 2x, 5x, and 10x tables and will have a weekly progress check. This will develop their fluency answering these questions as they look ahead to KS2. </a:t>
            </a:r>
            <a:endParaRPr lang="en-GB" sz="2200" dirty="0"/>
          </a:p>
          <a:p>
            <a:pPr>
              <a:buFont typeface="Wingdings" panose="05000000000000000000" pitchFamily="2" charset="2"/>
              <a:buChar char="q"/>
            </a:pPr>
            <a:endParaRPr lang="en-GB" sz="2200" dirty="0"/>
          </a:p>
          <a:p>
            <a:pPr>
              <a:buFont typeface="Wingdings" panose="05000000000000000000" pitchFamily="2" charset="2"/>
              <a:buChar char="q"/>
            </a:pPr>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1026" name="Picture 2" descr="Homework-clip-art-for-kids-free-clipart-images-3-1024x204 - Woodborough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836550"/>
            <a:ext cx="4129042" cy="822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lling Shed | St Columba&amp;#39;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296" y="19896"/>
            <a:ext cx="2690643" cy="15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8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Clipart for Teacher Appreciation Week 2017: A roundup of resources  from The Treasured Sc… | Thank you teacher gifts, Apple clip art, Teacher  appreciation gif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
        <p:nvSpPr>
          <p:cNvPr id="7" name="Rectangle 6"/>
          <p:cNvSpPr/>
          <p:nvPr/>
        </p:nvSpPr>
        <p:spPr>
          <a:xfrm>
            <a:off x="1184366" y="1664898"/>
            <a:ext cx="10150743" cy="120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2599097" y="83781"/>
            <a:ext cx="7321280" cy="2201169"/>
          </a:xfrm>
          <a:prstGeom prst="rect">
            <a:avLst/>
          </a:prstGeom>
        </p:spPr>
      </p:pic>
    </p:spTree>
    <p:extLst>
      <p:ext uri="{BB962C8B-B14F-4D97-AF65-F5344CB8AC3E}">
        <p14:creationId xmlns:p14="http://schemas.microsoft.com/office/powerpoint/2010/main" val="416863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697" y="1283368"/>
            <a:ext cx="10307282" cy="69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57347" y="1974095"/>
            <a:ext cx="7816631" cy="4023360"/>
          </a:xfrm>
        </p:spPr>
        <p:txBody>
          <a:bodyPr>
            <a:normAutofit/>
          </a:bodyPr>
          <a:lstStyle/>
          <a:p>
            <a:pPr>
              <a:buFont typeface="Wingdings" panose="05000000000000000000" pitchFamily="2" charset="2"/>
              <a:buChar char="q"/>
            </a:pPr>
            <a:r>
              <a:rPr lang="en-GB" sz="2800" dirty="0"/>
              <a:t>Welcome to the new school year. We hope you enjoyed a well deserved summer holiday! </a:t>
            </a:r>
          </a:p>
          <a:p>
            <a:pPr>
              <a:buFont typeface="Wingdings" panose="05000000000000000000" pitchFamily="2" charset="2"/>
              <a:buChar char="q"/>
            </a:pPr>
            <a:endParaRPr lang="en-GB" sz="2800" dirty="0"/>
          </a:p>
          <a:p>
            <a:pPr>
              <a:buFont typeface="Wingdings" panose="05000000000000000000" pitchFamily="2" charset="2"/>
              <a:buChar char="q"/>
            </a:pPr>
            <a:r>
              <a:rPr lang="en-GB" sz="2800" dirty="0"/>
              <a:t>Well done to all children and parents for a positive start to the new academic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r="37221"/>
          <a:stretch/>
        </p:blipFill>
        <p:spPr bwMode="auto">
          <a:xfrm>
            <a:off x="1114697" y="0"/>
            <a:ext cx="4131071" cy="1974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63902" t="5785"/>
          <a:stretch/>
        </p:blipFill>
        <p:spPr bwMode="auto">
          <a:xfrm>
            <a:off x="5775158" y="32084"/>
            <a:ext cx="2598821" cy="20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08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a:t>
            </a:r>
          </a:p>
        </p:txBody>
      </p:sp>
      <p:sp>
        <p:nvSpPr>
          <p:cNvPr id="3" name="Content Placeholder 2"/>
          <p:cNvSpPr>
            <a:spLocks noGrp="1"/>
          </p:cNvSpPr>
          <p:nvPr>
            <p:ph idx="1"/>
          </p:nvPr>
        </p:nvSpPr>
        <p:spPr>
          <a:xfrm>
            <a:off x="1097280" y="1845734"/>
            <a:ext cx="7680959" cy="4023360"/>
          </a:xfrm>
        </p:spPr>
        <p:txBody>
          <a:bodyPr>
            <a:normAutofit/>
          </a:bodyPr>
          <a:lstStyle/>
          <a:p>
            <a:pPr>
              <a:buFont typeface="Wingdings" panose="05000000000000000000" pitchFamily="2" charset="2"/>
              <a:buChar char="q"/>
            </a:pPr>
            <a:r>
              <a:rPr lang="en-GB" sz="3200" dirty="0"/>
              <a:t>Ms Sassoli and Ms Barnes-Weston</a:t>
            </a:r>
          </a:p>
          <a:p>
            <a:pPr>
              <a:buFont typeface="Wingdings" panose="05000000000000000000" pitchFamily="2" charset="2"/>
              <a:buChar char="q"/>
            </a:pPr>
            <a:r>
              <a:rPr lang="en-GB" sz="3200" dirty="0"/>
              <a:t>Mrs Wright </a:t>
            </a:r>
          </a:p>
          <a:p>
            <a:pPr>
              <a:buFont typeface="Wingdings" panose="05000000000000000000" pitchFamily="2" charset="2"/>
              <a:buChar char="q"/>
            </a:pPr>
            <a:r>
              <a:rPr lang="en-GB" sz="3200" dirty="0"/>
              <a:t>Mrs Rayner – Wednesday afternoon PPA cover teaching RE.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thedral - Ye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66" y="557348"/>
            <a:ext cx="3020762" cy="116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5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Aims of the meeting: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400" dirty="0"/>
              <a:t>Inform you about the term ahead.</a:t>
            </a:r>
          </a:p>
          <a:p>
            <a:pPr>
              <a:buFont typeface="Wingdings" panose="05000000000000000000" pitchFamily="2" charset="2"/>
              <a:buChar char="q"/>
            </a:pPr>
            <a:endParaRPr lang="en-GB" sz="2400" dirty="0"/>
          </a:p>
          <a:p>
            <a:pPr>
              <a:buFont typeface="Wingdings" panose="05000000000000000000" pitchFamily="2" charset="2"/>
              <a:buChar char="q"/>
            </a:pPr>
            <a:r>
              <a:rPr lang="en-GB" sz="2400" dirty="0"/>
              <a:t>Discuss the Autumn Term Curriculum.</a:t>
            </a:r>
          </a:p>
          <a:p>
            <a:pPr marL="0" indent="0">
              <a:buNone/>
            </a:pPr>
            <a:endParaRPr lang="en-GB" sz="2400" dirty="0"/>
          </a:p>
          <a:p>
            <a:pPr>
              <a:buFont typeface="Wingdings" panose="05000000000000000000" pitchFamily="2" charset="2"/>
              <a:buChar char="q"/>
            </a:pPr>
            <a:r>
              <a:rPr lang="en-GB" sz="2400" dirty="0"/>
              <a:t>Share examples of End of Year Expectations.</a:t>
            </a:r>
          </a:p>
          <a:p>
            <a:pPr>
              <a:buFont typeface="Wingdings" panose="05000000000000000000" pitchFamily="2" charset="2"/>
              <a:buChar char="q"/>
            </a:pPr>
            <a:endParaRPr lang="en-GB" sz="2400" dirty="0"/>
          </a:p>
        </p:txBody>
      </p:sp>
      <p:pic>
        <p:nvPicPr>
          <p:cNvPr id="3074" name="Picture 2" descr="Objectives - Aims And Objectives Clipart , Free Transparent Clipart -  Clipart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854" y="3675017"/>
            <a:ext cx="3173146" cy="26548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54034" cy="1254034"/>
          </a:xfrm>
          <a:prstGeom prst="rect">
            <a:avLst/>
          </a:prstGeom>
        </p:spPr>
      </p:pic>
    </p:spTree>
    <p:extLst>
      <p:ext uri="{BB962C8B-B14F-4D97-AF65-F5344CB8AC3E}">
        <p14:creationId xmlns:p14="http://schemas.microsoft.com/office/powerpoint/2010/main" val="1053273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a:t>
            </a:r>
          </a:p>
        </p:txBody>
      </p:sp>
      <p:sp>
        <p:nvSpPr>
          <p:cNvPr id="3" name="Content Placeholder 2"/>
          <p:cNvSpPr>
            <a:spLocks noGrp="1"/>
          </p:cNvSpPr>
          <p:nvPr>
            <p:ph idx="1"/>
          </p:nvPr>
        </p:nvSpPr>
        <p:spPr>
          <a:xfrm>
            <a:off x="383406" y="1701459"/>
            <a:ext cx="11486147" cy="4023360"/>
          </a:xfrm>
        </p:spPr>
        <p:txBody>
          <a:bodyPr>
            <a:noAutofit/>
          </a:bodyPr>
          <a:lstStyle/>
          <a:p>
            <a:pPr>
              <a:buFont typeface="Wingdings" panose="05000000000000000000" pitchFamily="2" charset="2"/>
              <a:buChar char="q"/>
            </a:pPr>
            <a:r>
              <a:rPr lang="en-GB" sz="2200" dirty="0">
                <a:solidFill>
                  <a:schemeClr val="tx2"/>
                </a:solidFill>
              </a:rPr>
              <a:t>Maths will be taught daily to develop our fluency, reasoning and problem solving skills. We will be learning a variety of skills including place value, addition and subtraction, money and multiplication and division. </a:t>
            </a:r>
          </a:p>
          <a:p>
            <a:pPr>
              <a:buFont typeface="Wingdings" panose="05000000000000000000" pitchFamily="2" charset="2"/>
              <a:buChar char="q"/>
            </a:pPr>
            <a:r>
              <a:rPr lang="en-GB" sz="2200" dirty="0">
                <a:solidFill>
                  <a:schemeClr val="tx2"/>
                </a:solidFill>
              </a:rPr>
              <a:t>We will be completing daily English and Phonics lessons. We will be enjoying a range of texts including a range of writing tasks around traditional tales. We will then move in to making Victorian toys and writing instructions for others to follow to make them. </a:t>
            </a:r>
          </a:p>
          <a:p>
            <a:pPr>
              <a:buFont typeface="Wingdings" panose="05000000000000000000" pitchFamily="2" charset="2"/>
              <a:buChar char="q"/>
            </a:pPr>
            <a:r>
              <a:rPr lang="en-GB" sz="2200" dirty="0">
                <a:solidFill>
                  <a:schemeClr val="tx2"/>
                </a:solidFill>
              </a:rPr>
              <a:t>In art this term we are learning to paint! We will  be taking inspiration from the artist Piet Mondrian</a:t>
            </a:r>
            <a:r>
              <a:rPr lang="en-GB" sz="2200" dirty="0" smtClean="0">
                <a:solidFill>
                  <a:schemeClr val="tx2"/>
                </a:solidFill>
              </a:rPr>
              <a:t>.</a:t>
            </a:r>
          </a:p>
          <a:p>
            <a:pPr>
              <a:buFont typeface="Wingdings" panose="05000000000000000000" pitchFamily="2" charset="2"/>
              <a:buChar char="q"/>
            </a:pPr>
            <a:r>
              <a:rPr lang="en-GB" sz="2200" dirty="0" smtClean="0">
                <a:solidFill>
                  <a:schemeClr val="tx2"/>
                </a:solidFill>
              </a:rPr>
              <a:t>In DT we will be working with fabric and making our own bunting using a running stitch</a:t>
            </a:r>
            <a:endParaRPr lang="en-GB" sz="2200" dirty="0">
              <a:solidFill>
                <a:schemeClr val="tx2"/>
              </a:solidFill>
            </a:endParaRPr>
          </a:p>
          <a:p>
            <a:pPr>
              <a:buFont typeface="Wingdings" panose="05000000000000000000" pitchFamily="2" charset="2"/>
              <a:buChar char="q"/>
            </a:pPr>
            <a:r>
              <a:rPr lang="en-GB" sz="2200" dirty="0" smtClean="0">
                <a:solidFill>
                  <a:schemeClr val="tx2"/>
                </a:solidFill>
              </a:rPr>
              <a:t>In </a:t>
            </a:r>
            <a:r>
              <a:rPr lang="en-GB" sz="2200" dirty="0">
                <a:solidFill>
                  <a:schemeClr val="tx2"/>
                </a:solidFill>
              </a:rPr>
              <a:t>ICT we will explore coding and be looking into how algorithms work. We will also discover more about online safety.</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2962248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75882" y="2739779"/>
            <a:ext cx="9968029" cy="2908123"/>
          </a:xfrm>
        </p:spPr>
        <p:txBody>
          <a:bodyPr>
            <a:noAutofit/>
          </a:bodyPr>
          <a:lstStyle/>
          <a:p>
            <a:pPr>
              <a:buFont typeface="Wingdings" panose="05000000000000000000" pitchFamily="2" charset="2"/>
              <a:buChar char="q"/>
            </a:pPr>
            <a:r>
              <a:rPr lang="en-GB" sz="2800" dirty="0">
                <a:solidFill>
                  <a:schemeClr val="tx2"/>
                </a:solidFill>
              </a:rPr>
              <a:t>We will be exploring local, national and global maps, developing our understanding of navigating using an atlas to find countries, continents and oceans. </a:t>
            </a:r>
          </a:p>
          <a:p>
            <a:pPr>
              <a:buFont typeface="Wingdings" panose="05000000000000000000" pitchFamily="2" charset="2"/>
              <a:buChar char="q"/>
            </a:pPr>
            <a:r>
              <a:rPr lang="en-GB" sz="2800" dirty="0">
                <a:solidFill>
                  <a:schemeClr val="tx2"/>
                </a:solidFill>
              </a:rPr>
              <a:t>We will also be making our own maps to navigate! This will help us investigate changes in our local area observing changes in human and physical features of Isleham. </a:t>
            </a:r>
          </a:p>
          <a:p>
            <a:pPr>
              <a:buFont typeface="Wingdings" panose="05000000000000000000" pitchFamily="2" charset="2"/>
              <a:buChar char="q"/>
            </a:pPr>
            <a:r>
              <a:rPr lang="en-US" sz="2800" dirty="0">
                <a:solidFill>
                  <a:schemeClr val="tx2"/>
                </a:solidFill>
              </a:rPr>
              <a:t>We will learn how to draw and ‘read’ maps using their symbols and compass directions.</a:t>
            </a:r>
            <a:endParaRPr lang="en-GB" sz="2800" dirty="0">
              <a:solidFill>
                <a:schemeClr val="tx2"/>
              </a:solidFill>
            </a:endParaRPr>
          </a:p>
          <a:p>
            <a:pPr>
              <a:buFont typeface="Wingdings" panose="05000000000000000000" pitchFamily="2" charset="2"/>
              <a:buChar char="q"/>
            </a:pPr>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7280" y="474874"/>
            <a:ext cx="1421331" cy="1262486"/>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518612" y="770020"/>
            <a:ext cx="1042736" cy="953133"/>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3561348" y="738366"/>
            <a:ext cx="1121879" cy="1497783"/>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4683227" y="770020"/>
            <a:ext cx="915958" cy="948412"/>
          </a:xfrm>
          <a:prstGeom prst="rect">
            <a:avLst/>
          </a:prstGeom>
        </p:spPr>
      </p:pic>
      <p:pic>
        <p:nvPicPr>
          <p:cNvPr id="9" name="Picture 8"/>
          <p:cNvPicPr>
            <a:picLocks noChangeAspect="1"/>
          </p:cNvPicPr>
          <p:nvPr/>
        </p:nvPicPr>
        <p:blipFill>
          <a:blip r:embed="rId7"/>
          <a:stretch>
            <a:fillRect/>
          </a:stretch>
        </p:blipFill>
        <p:spPr>
          <a:xfrm>
            <a:off x="7178842" y="266388"/>
            <a:ext cx="4844716" cy="2441737"/>
          </a:xfrm>
          <a:prstGeom prst="rect">
            <a:avLst/>
          </a:prstGeom>
        </p:spPr>
      </p:pic>
      <p:pic>
        <p:nvPicPr>
          <p:cNvPr id="10" name="Picture 9"/>
          <p:cNvPicPr>
            <a:picLocks noChangeAspect="1"/>
          </p:cNvPicPr>
          <p:nvPr/>
        </p:nvPicPr>
        <p:blipFill>
          <a:blip r:embed="rId8"/>
          <a:stretch>
            <a:fillRect/>
          </a:stretch>
        </p:blipFill>
        <p:spPr>
          <a:xfrm>
            <a:off x="10775783" y="4880606"/>
            <a:ext cx="1247775" cy="1123950"/>
          </a:xfrm>
          <a:prstGeom prst="rect">
            <a:avLst/>
          </a:prstGeom>
        </p:spPr>
      </p:pic>
    </p:spTree>
    <p:extLst>
      <p:ext uri="{BB962C8B-B14F-4D97-AF65-F5344CB8AC3E}">
        <p14:creationId xmlns:p14="http://schemas.microsoft.com/office/powerpoint/2010/main" val="55774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913 Spinning Top Stock Vector Illustration and Royalty Free Spinning Top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1101" y="0"/>
            <a:ext cx="2680045" cy="26800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097280" y="2414966"/>
            <a:ext cx="10058400" cy="3664992"/>
          </a:xfrm>
        </p:spPr>
        <p:txBody>
          <a:bodyPr>
            <a:normAutofit/>
          </a:bodyPr>
          <a:lstStyle/>
          <a:p>
            <a:pPr>
              <a:buFont typeface="Wingdings" panose="05000000000000000000" pitchFamily="2" charset="2"/>
              <a:buChar char="q"/>
            </a:pPr>
            <a:r>
              <a:rPr lang="en-GB" sz="2800" dirty="0">
                <a:solidFill>
                  <a:schemeClr val="tx2"/>
                </a:solidFill>
              </a:rPr>
              <a:t>In Autumn 2 we will be exploring the history of toys and whether we would like to play with toys of the past. We will learn how toys have changed and put them into chronological order. In addition, we will be sorting toys according to a criteria and making some Victorian toys for ourselves! </a:t>
            </a:r>
            <a:r>
              <a:rPr lang="en-GB" sz="2800" dirty="0" smtClean="0">
                <a:solidFill>
                  <a:schemeClr val="tx2"/>
                </a:solidFill>
              </a:rPr>
              <a:t>We </a:t>
            </a:r>
            <a:r>
              <a:rPr lang="en-GB" sz="2800" dirty="0">
                <a:solidFill>
                  <a:schemeClr val="tx2"/>
                </a:solidFill>
              </a:rPr>
              <a:t>will link this to our science topic for the Autumn term which is materials and investigate how materials have changed for toys over the years. </a:t>
            </a: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97280" y="286603"/>
            <a:ext cx="1205253" cy="1389748"/>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2166278" y="620321"/>
            <a:ext cx="881721" cy="1056030"/>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3047999" y="620321"/>
            <a:ext cx="927753" cy="1460927"/>
          </a:xfrm>
          <a:prstGeom prst="rect">
            <a:avLst/>
          </a:prstGeom>
        </p:spPr>
      </p:pic>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4028717" y="620321"/>
            <a:ext cx="692501" cy="1056030"/>
          </a:xfrm>
          <a:prstGeom prst="rect">
            <a:avLst/>
          </a:prstGeom>
        </p:spPr>
      </p:pic>
    </p:spTree>
    <p:extLst>
      <p:ext uri="{BB962C8B-B14F-4D97-AF65-F5344CB8AC3E}">
        <p14:creationId xmlns:p14="http://schemas.microsoft.com/office/powerpoint/2010/main" val="420709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GB" dirty="0">
                <a:solidFill>
                  <a:schemeClr val="tx2"/>
                </a:solidFill>
              </a:rPr>
              <a:t>In RE this term we will be learning about Judaism and considering ‘why Jewish families talk about repentance at New Year. We will then explore Christianity and discuss ‘why Jesus was given the name Saviour?’. We will also be doing our annual Nativity production and will recap the Christmas Story.</a:t>
            </a:r>
          </a:p>
          <a:p>
            <a:pPr>
              <a:buFont typeface="Wingdings" panose="05000000000000000000" pitchFamily="2" charset="2"/>
              <a:buChar char="q"/>
            </a:pPr>
            <a:r>
              <a:rPr lang="en-GB" dirty="0">
                <a:solidFill>
                  <a:schemeClr val="tx2"/>
                </a:solidFill>
              </a:rPr>
              <a:t>In PE we will be continuing with swimming until Autumn half term on Thursdays. </a:t>
            </a:r>
            <a:r>
              <a:rPr lang="en-GB" dirty="0" smtClean="0">
                <a:solidFill>
                  <a:schemeClr val="tx2"/>
                </a:solidFill>
              </a:rPr>
              <a:t>ON Mondays we will be teaching </a:t>
            </a:r>
            <a:r>
              <a:rPr lang="en-GB" smtClean="0">
                <a:solidFill>
                  <a:schemeClr val="tx2"/>
                </a:solidFill>
              </a:rPr>
              <a:t>co -ordination </a:t>
            </a:r>
            <a:r>
              <a:rPr lang="en-GB" dirty="0" smtClean="0">
                <a:solidFill>
                  <a:schemeClr val="tx2"/>
                </a:solidFill>
              </a:rPr>
              <a:t>skills  and balancing skills.</a:t>
            </a:r>
          </a:p>
          <a:p>
            <a:pPr>
              <a:buFont typeface="Wingdings" panose="05000000000000000000" pitchFamily="2" charset="2"/>
              <a:buChar char="q"/>
            </a:pPr>
            <a:r>
              <a:rPr lang="en-GB" dirty="0" smtClean="0">
                <a:solidFill>
                  <a:schemeClr val="tx2"/>
                </a:solidFill>
              </a:rPr>
              <a:t>In </a:t>
            </a:r>
            <a:r>
              <a:rPr lang="en-GB" dirty="0">
                <a:solidFill>
                  <a:schemeClr val="tx2"/>
                </a:solidFill>
              </a:rPr>
              <a:t>Music, our weekly lessons we will develop  using our voices expressively and creatively, learn how to play tuned and untuned instruments and listen with concentration to a range of music focusing on different aspects.</a:t>
            </a:r>
          </a:p>
          <a:p>
            <a:pPr>
              <a:buFont typeface="Wingdings" panose="05000000000000000000" pitchFamily="2" charset="2"/>
              <a:buChar char="q"/>
            </a:pPr>
            <a:r>
              <a:rPr lang="en-GB" dirty="0">
                <a:solidFill>
                  <a:schemeClr val="tx2"/>
                </a:solidFill>
              </a:rPr>
              <a:t>In PSHE this term we look into responsibilities, rules and rights. We then find out about how we can be good friends to others. In addition, recognising the diversity in friendship is critical and how patterns within friendships can change over time. We will focus on how we can find strategies to resolve challenging situations in friendships. </a:t>
            </a:r>
          </a:p>
          <a:p>
            <a:pPr>
              <a:buFont typeface="Wingdings" panose="05000000000000000000" pitchFamily="2" charset="2"/>
              <a:buChar char="q"/>
            </a:pPr>
            <a:endParaRPr lang="en-GB" dirty="0">
              <a:solidFill>
                <a:schemeClr val="tx2"/>
              </a:solidFill>
            </a:endParaRPr>
          </a:p>
          <a:p>
            <a:pPr>
              <a:buFont typeface="Wingdings" panose="05000000000000000000" pitchFamily="2" charset="2"/>
              <a:buChar char="q"/>
            </a:pPr>
            <a:endParaRPr lang="en-GB" dirty="0">
              <a:solidFill>
                <a:schemeClr val="tx2"/>
              </a:solidFill>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265975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 Reading</a:t>
            </a:r>
          </a:p>
        </p:txBody>
      </p:sp>
      <p:sp>
        <p:nvSpPr>
          <p:cNvPr id="3" name="Content Placeholder 2"/>
          <p:cNvSpPr>
            <a:spLocks noGrp="1"/>
          </p:cNvSpPr>
          <p:nvPr>
            <p:ph idx="1"/>
          </p:nvPr>
        </p:nvSpPr>
        <p:spPr>
          <a:xfrm>
            <a:off x="772159" y="2242687"/>
            <a:ext cx="8310881" cy="4023360"/>
          </a:xfrm>
        </p:spPr>
        <p:txBody>
          <a:bodyPr>
            <a:normAutofit/>
          </a:bodyPr>
          <a:lstStyle/>
          <a:p>
            <a:pPr>
              <a:buFont typeface="Wingdings" panose="05000000000000000000" pitchFamily="2" charset="2"/>
              <a:buChar char="q"/>
            </a:pPr>
            <a:r>
              <a:rPr lang="en-GB" sz="2800" dirty="0"/>
              <a:t>We follow the Song of Sounds phonics programme focusing on stage 3.  </a:t>
            </a:r>
          </a:p>
          <a:p>
            <a:pPr>
              <a:buFont typeface="Wingdings" panose="05000000000000000000" pitchFamily="2" charset="2"/>
              <a:buChar char="q"/>
            </a:pPr>
            <a:endParaRPr lang="en-GB" sz="2800" dirty="0"/>
          </a:p>
          <a:p>
            <a:pPr>
              <a:buFont typeface="Wingdings" panose="05000000000000000000" pitchFamily="2" charset="2"/>
              <a:buChar char="q"/>
            </a:pPr>
            <a:r>
              <a:rPr lang="en-GB" sz="2800" dirty="0"/>
              <a:t>The link below will take you to the song we sing at the start of the lesson and has all of the stage 3 sounds we will be learning in year 2. </a:t>
            </a:r>
          </a:p>
          <a:p>
            <a:pPr>
              <a:buFont typeface="Wingdings" panose="05000000000000000000" pitchFamily="2" charset="2"/>
              <a:buChar char="q"/>
            </a:pPr>
            <a:r>
              <a:rPr lang="en-GB" sz="2800" dirty="0">
                <a:hlinkClick r:id="rId2"/>
              </a:rPr>
              <a:t>https://www.youtube.com/watch?v=sZvvix2bx98</a:t>
            </a:r>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45327" cy="1245327"/>
          </a:xfrm>
          <a:prstGeom prst="rect">
            <a:avLst/>
          </a:prstGeom>
        </p:spPr>
      </p:pic>
      <p:pic>
        <p:nvPicPr>
          <p:cNvPr id="4" name="Picture 3"/>
          <p:cNvPicPr>
            <a:picLocks noChangeAspect="1"/>
          </p:cNvPicPr>
          <p:nvPr/>
        </p:nvPicPr>
        <p:blipFill>
          <a:blip r:embed="rId4"/>
          <a:stretch>
            <a:fillRect/>
          </a:stretch>
        </p:blipFill>
        <p:spPr>
          <a:xfrm>
            <a:off x="1097279" y="0"/>
            <a:ext cx="4485373" cy="22426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040" y="1245326"/>
            <a:ext cx="2792984" cy="3912828"/>
          </a:xfrm>
          <a:prstGeom prst="rect">
            <a:avLst/>
          </a:prstGeom>
        </p:spPr>
      </p:pic>
    </p:spTree>
    <p:extLst>
      <p:ext uri="{BB962C8B-B14F-4D97-AF65-F5344CB8AC3E}">
        <p14:creationId xmlns:p14="http://schemas.microsoft.com/office/powerpoint/2010/main" val="1692394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602</TotalTime>
  <Words>1626</Words>
  <Application>Microsoft Office PowerPoint</Application>
  <PresentationFormat>Widescreen</PresentationFormat>
  <Paragraphs>82</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Comic Sans MS</vt:lpstr>
      <vt:lpstr>Wingdings</vt:lpstr>
      <vt:lpstr>Retrospect</vt:lpstr>
      <vt:lpstr>Year 2 Parent Meeting</vt:lpstr>
      <vt:lpstr>PowerPoint Presentation</vt:lpstr>
      <vt:lpstr>Staff in</vt:lpstr>
      <vt:lpstr>Aims of the meeting:</vt:lpstr>
      <vt:lpstr>Curriculum</vt:lpstr>
      <vt:lpstr>PowerPoint Presentation</vt:lpstr>
      <vt:lpstr>PowerPoint Presentation</vt:lpstr>
      <vt:lpstr>Curriculum</vt:lpstr>
      <vt:lpstr>Phonics / Reading</vt:lpstr>
      <vt:lpstr>PowerPoint Presentation</vt:lpstr>
      <vt:lpstr>Ways you can support your child at home</vt:lpstr>
      <vt:lpstr>Writing</vt:lpstr>
      <vt:lpstr>Working at the age related expectation</vt:lpstr>
      <vt:lpstr>Greater Depth</vt:lpstr>
      <vt:lpstr>Ways to help at writing at  home</vt:lpstr>
      <vt:lpstr>Maths</vt:lpstr>
      <vt:lpstr>Ways you can help at home</vt:lpstr>
      <vt:lpstr>Homework</vt:lpstr>
      <vt:lpstr>PowerPoint Presentation</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_ Parent Meeting</dc:title>
  <dc:creator>Georgina Gibbs</dc:creator>
  <cp:lastModifiedBy>Gemma Sassoli</cp:lastModifiedBy>
  <cp:revision>38</cp:revision>
  <dcterms:created xsi:type="dcterms:W3CDTF">2021-03-18T10:42:22Z</dcterms:created>
  <dcterms:modified xsi:type="dcterms:W3CDTF">2022-09-12T15:18:49Z</dcterms:modified>
</cp:coreProperties>
</file>