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23"/>
  </p:notesMasterIdLst>
  <p:sldIdLst>
    <p:sldId id="256" r:id="rId2"/>
    <p:sldId id="266" r:id="rId3"/>
    <p:sldId id="270" r:id="rId4"/>
    <p:sldId id="286" r:id="rId5"/>
    <p:sldId id="289" r:id="rId6"/>
    <p:sldId id="259" r:id="rId7"/>
    <p:sldId id="288" r:id="rId8"/>
    <p:sldId id="271" r:id="rId9"/>
    <p:sldId id="272" r:id="rId10"/>
    <p:sldId id="290" r:id="rId11"/>
    <p:sldId id="260" r:id="rId12"/>
    <p:sldId id="277" r:id="rId13"/>
    <p:sldId id="279" r:id="rId14"/>
    <p:sldId id="280" r:id="rId15"/>
    <p:sldId id="281" r:id="rId16"/>
    <p:sldId id="282" r:id="rId17"/>
    <p:sldId id="283" r:id="rId18"/>
    <p:sldId id="262" r:id="rId19"/>
    <p:sldId id="284" r:id="rId20"/>
    <p:sldId id="269"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122" autoAdjust="0"/>
  </p:normalViewPr>
  <p:slideViewPr>
    <p:cSldViewPr snapToGrid="0">
      <p:cViewPr varScale="1">
        <p:scale>
          <a:sx n="73" d="100"/>
          <a:sy n="73"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6A8E5-4CDF-423A-B37B-AF1959648594}"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8C5D4-B099-486C-A75C-811F454B2A71}" type="slidenum">
              <a:rPr lang="en-GB" smtClean="0"/>
              <a:t>‹#›</a:t>
            </a:fld>
            <a:endParaRPr lang="en-GB"/>
          </a:p>
        </p:txBody>
      </p:sp>
    </p:spTree>
    <p:extLst>
      <p:ext uri="{BB962C8B-B14F-4D97-AF65-F5344CB8AC3E}">
        <p14:creationId xmlns:p14="http://schemas.microsoft.com/office/powerpoint/2010/main" val="2669957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2</a:t>
            </a:fld>
            <a:endParaRPr lang="en-GB"/>
          </a:p>
        </p:txBody>
      </p:sp>
    </p:spTree>
    <p:extLst>
      <p:ext uri="{BB962C8B-B14F-4D97-AF65-F5344CB8AC3E}">
        <p14:creationId xmlns:p14="http://schemas.microsoft.com/office/powerpoint/2010/main" val="350915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3</a:t>
            </a:fld>
            <a:endParaRPr lang="en-GB"/>
          </a:p>
        </p:txBody>
      </p:sp>
    </p:spTree>
    <p:extLst>
      <p:ext uri="{BB962C8B-B14F-4D97-AF65-F5344CB8AC3E}">
        <p14:creationId xmlns:p14="http://schemas.microsoft.com/office/powerpoint/2010/main" val="250209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8</a:t>
            </a:fld>
            <a:endParaRPr lang="en-GB"/>
          </a:p>
        </p:txBody>
      </p:sp>
    </p:spTree>
    <p:extLst>
      <p:ext uri="{BB962C8B-B14F-4D97-AF65-F5344CB8AC3E}">
        <p14:creationId xmlns:p14="http://schemas.microsoft.com/office/powerpoint/2010/main" val="246732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BC8C5D4-B099-486C-A75C-811F454B2A71}" type="slidenum">
              <a:rPr lang="en-GB" smtClean="0"/>
              <a:t>9</a:t>
            </a:fld>
            <a:endParaRPr lang="en-GB"/>
          </a:p>
        </p:txBody>
      </p:sp>
    </p:spTree>
    <p:extLst>
      <p:ext uri="{BB962C8B-B14F-4D97-AF65-F5344CB8AC3E}">
        <p14:creationId xmlns:p14="http://schemas.microsoft.com/office/powerpoint/2010/main" val="136785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8C5D4-B099-486C-A75C-811F454B2A71}" type="slidenum">
              <a:rPr lang="en-GB" smtClean="0"/>
              <a:t>10</a:t>
            </a:fld>
            <a:endParaRPr lang="en-GB"/>
          </a:p>
        </p:txBody>
      </p:sp>
    </p:spTree>
    <p:extLst>
      <p:ext uri="{BB962C8B-B14F-4D97-AF65-F5344CB8AC3E}">
        <p14:creationId xmlns:p14="http://schemas.microsoft.com/office/powerpoint/2010/main" val="235452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C8C5D4-B099-486C-A75C-811F454B2A71}" type="slidenum">
              <a:rPr lang="en-GB" smtClean="0"/>
              <a:t>18</a:t>
            </a:fld>
            <a:endParaRPr lang="en-GB"/>
          </a:p>
        </p:txBody>
      </p:sp>
    </p:spTree>
    <p:extLst>
      <p:ext uri="{BB962C8B-B14F-4D97-AF65-F5344CB8AC3E}">
        <p14:creationId xmlns:p14="http://schemas.microsoft.com/office/powerpoint/2010/main" val="273382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757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7565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7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405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56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44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401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77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9/11/2023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902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9/11/2023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730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1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9/11/2023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62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sZvvix2bx98" TargetMode="Externa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dshed.com/"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Year 2 Parent Meeting</a:t>
            </a:r>
          </a:p>
        </p:txBody>
      </p:sp>
      <p:sp>
        <p:nvSpPr>
          <p:cNvPr id="3" name="Subtitle 2"/>
          <p:cNvSpPr>
            <a:spLocks noGrp="1"/>
          </p:cNvSpPr>
          <p:nvPr>
            <p:ph type="subTitle" idx="1"/>
          </p:nvPr>
        </p:nvSpPr>
        <p:spPr/>
        <p:txBody>
          <a:bodyPr/>
          <a:lstStyle/>
          <a:p>
            <a:r>
              <a:rPr lang="en-GB" dirty="0"/>
              <a:t>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1740" cy="24417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7500" y="0"/>
            <a:ext cx="2694500" cy="2804160"/>
          </a:xfrm>
          <a:prstGeom prst="rect">
            <a:avLst/>
          </a:prstGeom>
        </p:spPr>
      </p:pic>
      <p:pic>
        <p:nvPicPr>
          <p:cNvPr id="6" name="Picture 5"/>
          <p:cNvPicPr>
            <a:picLocks noChangeAspect="1"/>
          </p:cNvPicPr>
          <p:nvPr/>
        </p:nvPicPr>
        <p:blipFill>
          <a:blip r:embed="rId4"/>
          <a:stretch>
            <a:fillRect/>
          </a:stretch>
        </p:blipFill>
        <p:spPr>
          <a:xfrm>
            <a:off x="3579223" y="5039377"/>
            <a:ext cx="1428206" cy="1295835"/>
          </a:xfrm>
          <a:prstGeom prst="rect">
            <a:avLst/>
          </a:prstGeom>
        </p:spPr>
      </p:pic>
      <p:pic>
        <p:nvPicPr>
          <p:cNvPr id="7" name="Picture 6"/>
          <p:cNvPicPr>
            <a:picLocks noChangeAspect="1"/>
          </p:cNvPicPr>
          <p:nvPr/>
        </p:nvPicPr>
        <p:blipFill>
          <a:blip r:embed="rId5"/>
          <a:stretch>
            <a:fillRect/>
          </a:stretch>
        </p:blipFill>
        <p:spPr>
          <a:xfrm>
            <a:off x="5007429" y="4991102"/>
            <a:ext cx="1518053" cy="1344109"/>
          </a:xfrm>
          <a:prstGeom prst="rect">
            <a:avLst/>
          </a:prstGeom>
        </p:spPr>
      </p:pic>
      <p:pic>
        <p:nvPicPr>
          <p:cNvPr id="8" name="Picture 7"/>
          <p:cNvPicPr>
            <a:picLocks noChangeAspect="1"/>
          </p:cNvPicPr>
          <p:nvPr/>
        </p:nvPicPr>
        <p:blipFill>
          <a:blip r:embed="rId6"/>
          <a:stretch>
            <a:fillRect/>
          </a:stretch>
        </p:blipFill>
        <p:spPr>
          <a:xfrm>
            <a:off x="6662539" y="5027120"/>
            <a:ext cx="1322749" cy="1302081"/>
          </a:xfrm>
          <a:prstGeom prst="rect">
            <a:avLst/>
          </a:prstGeom>
        </p:spPr>
      </p:pic>
    </p:spTree>
    <p:extLst>
      <p:ext uri="{BB962C8B-B14F-4D97-AF65-F5344CB8AC3E}">
        <p14:creationId xmlns:p14="http://schemas.microsoft.com/office/powerpoint/2010/main" val="3957849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a:t>
            </a:r>
          </a:p>
        </p:txBody>
      </p:sp>
      <p:sp>
        <p:nvSpPr>
          <p:cNvPr id="3" name="Content Placeholder 2"/>
          <p:cNvSpPr>
            <a:spLocks noGrp="1"/>
          </p:cNvSpPr>
          <p:nvPr>
            <p:ph idx="1"/>
          </p:nvPr>
        </p:nvSpPr>
        <p:spPr>
          <a:xfrm>
            <a:off x="383406" y="1737360"/>
            <a:ext cx="11486147" cy="4421701"/>
          </a:xfrm>
        </p:spPr>
        <p:txBody>
          <a:bodyPr>
            <a:noAutofit/>
          </a:bodyPr>
          <a:lstStyle/>
          <a:p>
            <a:pPr>
              <a:buFont typeface="Wingdings" panose="05000000000000000000" pitchFamily="2" charset="2"/>
              <a:buChar char="q"/>
            </a:pPr>
            <a:r>
              <a:rPr lang="en-GB" sz="2200" dirty="0">
                <a:solidFill>
                  <a:schemeClr val="tx2"/>
                </a:solidFill>
              </a:rPr>
              <a:t> Baseline- Children will be assessed against the Year 1 Power Maths end of year test to give an idea of where the children are in Maths. The children will be assessed on their phonic knowledge and against the reading levels. </a:t>
            </a:r>
          </a:p>
          <a:p>
            <a:pPr>
              <a:buFont typeface="Wingdings" panose="05000000000000000000" pitchFamily="2" charset="2"/>
              <a:buChar char="q"/>
            </a:pPr>
            <a:r>
              <a:rPr lang="en-GB" sz="2200" dirty="0">
                <a:solidFill>
                  <a:schemeClr val="tx2"/>
                </a:solidFill>
              </a:rPr>
              <a:t>Half termly the children will be assessed against what they have been taught to ensure they have the understanding of the topics they have just covered. This will enable us to ensure teaching meets their needs and any gaps are addressed. </a:t>
            </a:r>
          </a:p>
          <a:p>
            <a:pPr>
              <a:buFont typeface="Wingdings" panose="05000000000000000000" pitchFamily="2" charset="2"/>
              <a:buChar char="q"/>
            </a:pPr>
            <a:r>
              <a:rPr lang="en-GB" sz="2200" dirty="0">
                <a:solidFill>
                  <a:schemeClr val="tx2"/>
                </a:solidFill>
              </a:rPr>
              <a:t>At the end of every term the children will complete a PUMA and PIRA as they have done previously in Year 1. </a:t>
            </a:r>
          </a:p>
          <a:p>
            <a:pPr>
              <a:buFont typeface="Wingdings" panose="05000000000000000000" pitchFamily="2" charset="2"/>
              <a:buChar char="q"/>
            </a:pPr>
            <a:r>
              <a:rPr lang="en-GB" sz="2200" dirty="0">
                <a:solidFill>
                  <a:schemeClr val="tx2"/>
                </a:solidFill>
              </a:rPr>
              <a:t>SATS have now become non-statutory for children at the end of Key Stage 1. We will still be using the SATs tests that will be published this year as they are a good indicator as to where the children are academically, however the children will know no different as they are in the same format as the PUMA and PIRA data and would be tested at this time anyway. </a:t>
            </a: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4"/>
          <a:stretch>
            <a:fillRect/>
          </a:stretch>
        </p:blipFill>
        <p:spPr>
          <a:xfrm>
            <a:off x="7698377" y="226504"/>
            <a:ext cx="1428206" cy="1295835"/>
          </a:xfrm>
          <a:prstGeom prst="rect">
            <a:avLst/>
          </a:prstGeom>
        </p:spPr>
      </p:pic>
      <p:pic>
        <p:nvPicPr>
          <p:cNvPr id="6" name="Picture 5"/>
          <p:cNvPicPr>
            <a:picLocks noChangeAspect="1"/>
          </p:cNvPicPr>
          <p:nvPr/>
        </p:nvPicPr>
        <p:blipFill>
          <a:blip r:embed="rId5"/>
          <a:stretch>
            <a:fillRect/>
          </a:stretch>
        </p:blipFill>
        <p:spPr>
          <a:xfrm>
            <a:off x="9126583" y="178229"/>
            <a:ext cx="1518053" cy="1344109"/>
          </a:xfrm>
          <a:prstGeom prst="rect">
            <a:avLst/>
          </a:prstGeom>
        </p:spPr>
      </p:pic>
      <p:pic>
        <p:nvPicPr>
          <p:cNvPr id="7" name="Picture 6"/>
          <p:cNvPicPr>
            <a:picLocks noChangeAspect="1"/>
          </p:cNvPicPr>
          <p:nvPr/>
        </p:nvPicPr>
        <p:blipFill>
          <a:blip r:embed="rId6"/>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20169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Phonics / Reading</a:t>
            </a:r>
          </a:p>
        </p:txBody>
      </p:sp>
      <p:sp>
        <p:nvSpPr>
          <p:cNvPr id="3" name="Content Placeholder 2"/>
          <p:cNvSpPr>
            <a:spLocks noGrp="1"/>
          </p:cNvSpPr>
          <p:nvPr>
            <p:ph idx="1"/>
          </p:nvPr>
        </p:nvSpPr>
        <p:spPr>
          <a:xfrm>
            <a:off x="772159" y="2242687"/>
            <a:ext cx="8310881" cy="4023360"/>
          </a:xfrm>
        </p:spPr>
        <p:txBody>
          <a:bodyPr>
            <a:normAutofit/>
          </a:bodyPr>
          <a:lstStyle/>
          <a:p>
            <a:pPr>
              <a:buFont typeface="Wingdings" panose="05000000000000000000" pitchFamily="2" charset="2"/>
              <a:buChar char="q"/>
            </a:pPr>
            <a:r>
              <a:rPr lang="en-GB" sz="2800" dirty="0"/>
              <a:t>We follow the Song of Sounds phonics programme focusing on stage 3.  </a:t>
            </a:r>
          </a:p>
          <a:p>
            <a:pPr>
              <a:buFont typeface="Wingdings" panose="05000000000000000000" pitchFamily="2" charset="2"/>
              <a:buChar char="q"/>
            </a:pPr>
            <a:endParaRPr lang="en-GB" sz="2800" dirty="0"/>
          </a:p>
          <a:p>
            <a:pPr>
              <a:buFont typeface="Wingdings" panose="05000000000000000000" pitchFamily="2" charset="2"/>
              <a:buChar char="q"/>
            </a:pPr>
            <a:r>
              <a:rPr lang="en-GB" sz="2800" dirty="0"/>
              <a:t>The link below will take you to the song we sing at the start of the lesson and has all of the stage 3 sounds we will be learning in year 2. </a:t>
            </a:r>
          </a:p>
          <a:p>
            <a:pPr>
              <a:buFont typeface="Wingdings" panose="05000000000000000000" pitchFamily="2" charset="2"/>
              <a:buChar char="q"/>
            </a:pPr>
            <a:r>
              <a:rPr lang="en-GB" sz="2800" dirty="0">
                <a:hlinkClick r:id="rId2"/>
              </a:rPr>
              <a:t>https://www.youtube.com/watch?v=sZvvix2bx98</a:t>
            </a:r>
            <a:endParaRPr lang="en-GB"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45327" cy="1245327"/>
          </a:xfrm>
          <a:prstGeom prst="rect">
            <a:avLst/>
          </a:prstGeom>
        </p:spPr>
      </p:pic>
      <p:pic>
        <p:nvPicPr>
          <p:cNvPr id="4" name="Picture 3"/>
          <p:cNvPicPr>
            <a:picLocks noChangeAspect="1"/>
          </p:cNvPicPr>
          <p:nvPr/>
        </p:nvPicPr>
        <p:blipFill>
          <a:blip r:embed="rId4"/>
          <a:stretch>
            <a:fillRect/>
          </a:stretch>
        </p:blipFill>
        <p:spPr>
          <a:xfrm>
            <a:off x="1097279" y="0"/>
            <a:ext cx="4485373" cy="22426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040" y="1245326"/>
            <a:ext cx="2792984" cy="3912828"/>
          </a:xfrm>
          <a:prstGeom prst="rect">
            <a:avLst/>
          </a:prstGeom>
        </p:spPr>
      </p:pic>
    </p:spTree>
    <p:extLst>
      <p:ext uri="{BB962C8B-B14F-4D97-AF65-F5344CB8AC3E}">
        <p14:creationId xmlns:p14="http://schemas.microsoft.com/office/powerpoint/2010/main" val="1692394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rotWithShape="1">
          <a:blip r:embed="rId2"/>
          <a:srcRect t="29268" b="33879"/>
          <a:stretch/>
        </p:blipFill>
        <p:spPr>
          <a:xfrm>
            <a:off x="1097280" y="566285"/>
            <a:ext cx="4563979" cy="1171075"/>
          </a:xfrm>
          <a:prstGeom prst="rect">
            <a:avLst/>
          </a:prstGeom>
        </p:spPr>
      </p:pic>
      <p:sp>
        <p:nvSpPr>
          <p:cNvPr id="5" name="Content Placeholder 4"/>
          <p:cNvSpPr txBox="1">
            <a:spLocks noGrp="1"/>
          </p:cNvSpPr>
          <p:nvPr>
            <p:ph idx="1"/>
          </p:nvPr>
        </p:nvSpPr>
        <p:spPr>
          <a:xfrm>
            <a:off x="648101" y="1737360"/>
            <a:ext cx="5800825" cy="4593052"/>
          </a:xfrm>
          <a:prstGeom prst="rect">
            <a:avLst/>
          </a:prstGeom>
          <a:noFill/>
        </p:spPr>
        <p:txBody>
          <a:bodyPr wrap="square" rtlCol="0">
            <a:spAutoFit/>
          </a:bodyPr>
          <a:lstStyle/>
          <a:p>
            <a:pPr>
              <a:buFont typeface="Wingdings" panose="05000000000000000000" pitchFamily="2" charset="2"/>
              <a:buChar char="q"/>
            </a:pPr>
            <a:r>
              <a:rPr lang="en-GB" sz="2400" dirty="0"/>
              <a:t>Miss Diplock will be reading with the children on a Monday. </a:t>
            </a:r>
            <a:r>
              <a:rPr lang="en-GB" sz="2400" dirty="0">
                <a:solidFill>
                  <a:schemeClr val="tx1">
                    <a:lumMod val="75000"/>
                    <a:lumOff val="25000"/>
                  </a:schemeClr>
                </a:solidFill>
              </a:rPr>
              <a:t>We read a group text, discuss it and share ideas, answer comprehension questions and inference questions. They will take a weekly ‘show off’ book home after these sessions. If you have any questions around reading then please contact Miss Diplock directly. </a:t>
            </a:r>
          </a:p>
          <a:p>
            <a:pPr marL="0" indent="0">
              <a:buNone/>
            </a:pPr>
            <a:r>
              <a:rPr lang="en-GB" sz="2400" dirty="0"/>
              <a:t>Throughout the week the c</a:t>
            </a:r>
            <a:r>
              <a:rPr lang="en-GB" sz="2400" dirty="0">
                <a:solidFill>
                  <a:schemeClr val="tx1">
                    <a:lumMod val="75000"/>
                    <a:lumOff val="25000"/>
                  </a:schemeClr>
                </a:solidFill>
              </a:rPr>
              <a:t>hildren will have the opportunity to change their tray book. Please remind your child if they need to change their book as this is part of their independence around the classroom. </a:t>
            </a:r>
          </a:p>
        </p:txBody>
      </p:sp>
      <p:pic>
        <p:nvPicPr>
          <p:cNvPr id="6" name="Picture 4" descr="ClassDojo | Product Reviews | EdSu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0804" y="566285"/>
            <a:ext cx="1089751" cy="10897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6956885" y="0"/>
            <a:ext cx="5235115" cy="6858000"/>
          </a:xfrm>
          <a:prstGeom prst="rect">
            <a:avLst/>
          </a:prstGeom>
        </p:spPr>
      </p:pic>
    </p:spTree>
    <p:extLst>
      <p:ext uri="{BB962C8B-B14F-4D97-AF65-F5344CB8AC3E}">
        <p14:creationId xmlns:p14="http://schemas.microsoft.com/office/powerpoint/2010/main" val="1414318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04800"/>
            <a:ext cx="10058400" cy="843981"/>
          </a:xfrm>
        </p:spPr>
        <p:txBody>
          <a:bodyPr/>
          <a:lstStyle/>
          <a:p>
            <a:r>
              <a:rPr lang="en-GB" dirty="0"/>
              <a:t>Ways you can support your child at home</a:t>
            </a:r>
          </a:p>
        </p:txBody>
      </p:sp>
      <p:sp>
        <p:nvSpPr>
          <p:cNvPr id="3" name="Content Placeholder 2"/>
          <p:cNvSpPr>
            <a:spLocks noGrp="1"/>
          </p:cNvSpPr>
          <p:nvPr>
            <p:ph idx="1"/>
          </p:nvPr>
        </p:nvSpPr>
        <p:spPr>
          <a:xfrm>
            <a:off x="1097280" y="1229711"/>
            <a:ext cx="10058400" cy="4887310"/>
          </a:xfrm>
        </p:spPr>
        <p:txBody>
          <a:bodyPr>
            <a:normAutofit lnSpcReduction="10000"/>
          </a:bodyPr>
          <a:lstStyle/>
          <a:p>
            <a:pPr>
              <a:buFont typeface="Arial" panose="020B0604020202020204" pitchFamily="34" charset="0"/>
              <a:buChar char="•"/>
            </a:pPr>
            <a:r>
              <a:rPr lang="en-GB" dirty="0"/>
              <a:t>Practise the weekly spelling words- lists available on Spelling Shed. Spellings will be tested on a Wednesday and the new lists will be live on Spelling shed every Wednesday as well. </a:t>
            </a:r>
          </a:p>
          <a:p>
            <a:pPr>
              <a:buFont typeface="Arial" panose="020B0604020202020204" pitchFamily="34" charset="0"/>
              <a:buChar char="•"/>
            </a:pPr>
            <a:r>
              <a:rPr lang="en-GB" dirty="0"/>
              <a:t>Expose children to their daily reading book from school which is matched to their current phonics level and reading band. You could also begin to introduce a wider range of stories which include longer texts. It is important they are exposed to vocabulary beyond their reading ability.</a:t>
            </a:r>
          </a:p>
          <a:p>
            <a:pPr>
              <a:buFont typeface="Arial" panose="020B0604020202020204" pitchFamily="34" charset="0"/>
              <a:buChar char="•"/>
            </a:pPr>
            <a:r>
              <a:rPr lang="en-GB" dirty="0"/>
              <a:t>Allow your child to see you reading for pleasure. It may be fiction, non-fiction or poetry.</a:t>
            </a:r>
          </a:p>
          <a:p>
            <a:pPr>
              <a:buFont typeface="Arial" panose="020B0604020202020204" pitchFamily="34" charset="0"/>
              <a:buChar char="•"/>
            </a:pPr>
            <a:r>
              <a:rPr lang="en-GB" dirty="0"/>
              <a:t>Allow your child to practise their reading skills. Encourage blending aloud, as well as in their heads.</a:t>
            </a:r>
          </a:p>
          <a:p>
            <a:pPr>
              <a:buFont typeface="Arial" panose="020B0604020202020204" pitchFamily="34" charset="0"/>
              <a:buChar char="•"/>
            </a:pPr>
            <a:r>
              <a:rPr lang="en-GB" dirty="0"/>
              <a:t>Talk about books. Ask the children what is happening, how the characters are feeling and what they have enjoyed.</a:t>
            </a:r>
          </a:p>
          <a:p>
            <a:pPr>
              <a:buFont typeface="Arial" panose="020B0604020202020204" pitchFamily="34" charset="0"/>
              <a:buChar char="•"/>
            </a:pPr>
            <a:r>
              <a:rPr lang="en-GB" dirty="0"/>
              <a:t>Use ambitious vocabulary, explaining its meaning.</a:t>
            </a:r>
          </a:p>
          <a:p>
            <a:pPr>
              <a:buFont typeface="Arial" panose="020B0604020202020204" pitchFamily="34" charset="0"/>
              <a:buChar char="•"/>
            </a:pPr>
            <a:r>
              <a:rPr lang="en-GB" dirty="0"/>
              <a:t>Read rhyming books together. Ask the children to fill in missing parts and join in with repeated refrains.</a:t>
            </a:r>
          </a:p>
          <a:p>
            <a:pPr>
              <a:buFont typeface="Arial" panose="020B0604020202020204" pitchFamily="34" charset="0"/>
              <a:buChar char="•"/>
            </a:pPr>
            <a:r>
              <a:rPr lang="en-GB" dirty="0"/>
              <a:t>MAKE READING A PLEASURE NOT A CHORE!</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Tree>
    <p:extLst>
      <p:ext uri="{BB962C8B-B14F-4D97-AF65-F5344CB8AC3E}">
        <p14:creationId xmlns:p14="http://schemas.microsoft.com/office/powerpoint/2010/main" val="3697294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89781" y="1845734"/>
            <a:ext cx="6113128" cy="3682707"/>
          </a:xfrm>
          <a:prstGeom prst="rect">
            <a:avLst/>
          </a:prstGeom>
          <a:ln w="12700">
            <a:solidFill>
              <a:schemeClr val="tx1"/>
            </a:solidFill>
          </a:ln>
        </p:spPr>
      </p:pic>
      <p:pic>
        <p:nvPicPr>
          <p:cNvPr id="5" name="Picture 4"/>
          <p:cNvPicPr>
            <a:picLocks noChangeAspect="1"/>
          </p:cNvPicPr>
          <p:nvPr/>
        </p:nvPicPr>
        <p:blipFill>
          <a:blip r:embed="rId3"/>
          <a:stretch>
            <a:fillRect/>
          </a:stretch>
        </p:blipFill>
        <p:spPr>
          <a:xfrm>
            <a:off x="6126480" y="571556"/>
            <a:ext cx="6062481" cy="2439982"/>
          </a:xfrm>
          <a:prstGeom prst="rect">
            <a:avLst/>
          </a:prstGeom>
          <a:ln w="12700">
            <a:solidFill>
              <a:schemeClr val="tx1"/>
            </a:solidFill>
          </a:ln>
        </p:spPr>
      </p:pic>
      <p:sp>
        <p:nvSpPr>
          <p:cNvPr id="6" name="Title 1"/>
          <p:cNvSpPr>
            <a:spLocks noGrp="1"/>
          </p:cNvSpPr>
          <p:nvPr>
            <p:ph type="title"/>
          </p:nvPr>
        </p:nvSpPr>
        <p:spPr/>
        <p:txBody>
          <a:bodyPr/>
          <a:lstStyle/>
          <a:p>
            <a:r>
              <a:rPr lang="en-GB" dirty="0"/>
              <a:t>Writing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spTree>
    <p:extLst>
      <p:ext uri="{BB962C8B-B14F-4D97-AF65-F5344CB8AC3E}">
        <p14:creationId xmlns:p14="http://schemas.microsoft.com/office/powerpoint/2010/main" val="70034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6815"/>
            <a:ext cx="10058400" cy="726138"/>
          </a:xfrm>
        </p:spPr>
        <p:txBody>
          <a:bodyPr/>
          <a:lstStyle/>
          <a:p>
            <a:r>
              <a:rPr lang="en-GB" b="1" u="sng" dirty="0"/>
              <a:t>Working at the age related expectation</a:t>
            </a:r>
          </a:p>
        </p:txBody>
      </p:sp>
      <p:sp>
        <p:nvSpPr>
          <p:cNvPr id="3" name="Content Placeholder 2"/>
          <p:cNvSpPr>
            <a:spLocks noGrp="1"/>
          </p:cNvSpPr>
          <p:nvPr>
            <p:ph idx="1"/>
          </p:nvPr>
        </p:nvSpPr>
        <p:spPr>
          <a:xfrm>
            <a:off x="1097280" y="5089584"/>
            <a:ext cx="10058400" cy="779509"/>
          </a:xfrm>
        </p:spPr>
        <p:txBody>
          <a:bodyPr/>
          <a:lstStyle/>
          <a:p>
            <a:endParaRPr lang="en-GB" dirty="0"/>
          </a:p>
        </p:txBody>
      </p:sp>
      <p:pic>
        <p:nvPicPr>
          <p:cNvPr id="4" name="Picture 3"/>
          <p:cNvPicPr>
            <a:picLocks noChangeAspect="1"/>
          </p:cNvPicPr>
          <p:nvPr/>
        </p:nvPicPr>
        <p:blipFill>
          <a:blip r:embed="rId2"/>
          <a:stretch>
            <a:fillRect/>
          </a:stretch>
        </p:blipFill>
        <p:spPr>
          <a:xfrm>
            <a:off x="3831970" y="988274"/>
            <a:ext cx="4915790" cy="5200667"/>
          </a:xfrm>
          <a:prstGeom prst="rect">
            <a:avLst/>
          </a:prstGeom>
        </p:spPr>
      </p:pic>
      <p:sp>
        <p:nvSpPr>
          <p:cNvPr id="6" name="Rectangle 5"/>
          <p:cNvSpPr/>
          <p:nvPr/>
        </p:nvSpPr>
        <p:spPr>
          <a:xfrm>
            <a:off x="5486400" y="1578634"/>
            <a:ext cx="1327435" cy="25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06424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9661" y="5361168"/>
            <a:ext cx="2104846" cy="702190"/>
          </a:xfrm>
        </p:spPr>
        <p:txBody>
          <a:bodyPr>
            <a:normAutofit fontScale="90000"/>
          </a:bodyPr>
          <a:lstStyle/>
          <a:p>
            <a:r>
              <a:rPr lang="en-GB" b="1" u="sng" dirty="0"/>
              <a:t>Greater Depth</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341980"/>
            <a:ext cx="4558074" cy="5527114"/>
          </a:xfrm>
          <a:prstGeom prst="rect">
            <a:avLst/>
          </a:prstGeom>
        </p:spPr>
      </p:pic>
      <p:pic>
        <p:nvPicPr>
          <p:cNvPr id="5" name="Picture 4"/>
          <p:cNvPicPr>
            <a:picLocks noChangeAspect="1"/>
          </p:cNvPicPr>
          <p:nvPr/>
        </p:nvPicPr>
        <p:blipFill>
          <a:blip r:embed="rId3"/>
          <a:stretch>
            <a:fillRect/>
          </a:stretch>
        </p:blipFill>
        <p:spPr>
          <a:xfrm>
            <a:off x="4401644" y="462932"/>
            <a:ext cx="4157322" cy="5540921"/>
          </a:xfrm>
          <a:prstGeom prst="rect">
            <a:avLst/>
          </a:prstGeom>
        </p:spPr>
      </p:pic>
      <p:pic>
        <p:nvPicPr>
          <p:cNvPr id="6" name="Picture 5"/>
          <p:cNvPicPr>
            <a:picLocks noChangeAspect="1"/>
          </p:cNvPicPr>
          <p:nvPr/>
        </p:nvPicPr>
        <p:blipFill>
          <a:blip r:embed="rId4"/>
          <a:stretch>
            <a:fillRect/>
          </a:stretch>
        </p:blipFill>
        <p:spPr>
          <a:xfrm>
            <a:off x="8368377" y="1470139"/>
            <a:ext cx="3884583" cy="2387275"/>
          </a:xfrm>
          <a:prstGeom prst="rect">
            <a:avLst/>
          </a:prstGeom>
        </p:spPr>
      </p:pic>
    </p:spTree>
    <p:extLst>
      <p:ext uri="{BB962C8B-B14F-4D97-AF65-F5344CB8AC3E}">
        <p14:creationId xmlns:p14="http://schemas.microsoft.com/office/powerpoint/2010/main" val="283639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34845"/>
            <a:ext cx="10058400" cy="1450757"/>
          </a:xfrm>
        </p:spPr>
        <p:txBody>
          <a:bodyPr>
            <a:normAutofit/>
          </a:bodyPr>
          <a:lstStyle/>
          <a:p>
            <a:r>
              <a:rPr lang="en-GB" sz="3200" dirty="0"/>
              <a:t>Ways to help at writing at  home</a:t>
            </a:r>
          </a:p>
        </p:txBody>
      </p:sp>
      <p:sp>
        <p:nvSpPr>
          <p:cNvPr id="3" name="Content Placeholder 2"/>
          <p:cNvSpPr>
            <a:spLocks noGrp="1"/>
          </p:cNvSpPr>
          <p:nvPr>
            <p:ph idx="1"/>
          </p:nvPr>
        </p:nvSpPr>
        <p:spPr>
          <a:xfrm>
            <a:off x="215659" y="1845734"/>
            <a:ext cx="11783683" cy="4023360"/>
          </a:xfrm>
        </p:spPr>
        <p:txBody>
          <a:bodyPr>
            <a:normAutofit lnSpcReduction="10000"/>
          </a:bodyPr>
          <a:lstStyle/>
          <a:p>
            <a:pPr fontAlgn="base"/>
            <a:r>
              <a:rPr lang="en-GB" sz="1600" b="1" dirty="0"/>
              <a:t>1. Read to your child-</a:t>
            </a:r>
            <a:r>
              <a:rPr lang="en-GB" sz="1600" dirty="0"/>
              <a:t>While children do learn new language and ideas from speaking and listening, the type of language we use in writing is often very different from that in speech. Reading regularly to your child, especially longer chapter books that they might not be able to yet read independently, is a great way to support their writing. While your child will have some favourite books and types of book that they’ll want to listen to again and again, try to make sure they get to hear a range of different types of books, including fiction and non-fiction. This is useful for their writing because it provides models for a wide of language styles.</a:t>
            </a:r>
          </a:p>
          <a:p>
            <a:pPr fontAlgn="base"/>
            <a:r>
              <a:rPr lang="en-GB" sz="1600" b="1" dirty="0"/>
              <a:t>2. Have your child to read to you- </a:t>
            </a:r>
            <a:r>
              <a:rPr lang="en-GB" sz="1600" dirty="0"/>
              <a:t>Making time to hear your child read isn’t just good for their reading. Seeing words in print helps them to understand the words, to spell them, and to see how grammar and punctuation are used to make meaning. When you read, occasionally talk about why the author has decided to include something and how they written it. For example: ‘I wonder why the author has chosen to describe the castle as “gloomy”? I wonder what that tells us about what might happen there?’</a:t>
            </a:r>
          </a:p>
          <a:p>
            <a:pPr fontAlgn="base"/>
            <a:r>
              <a:rPr lang="en-GB" sz="1600" b="1" dirty="0"/>
              <a:t>3. Try some real-world writing- </a:t>
            </a:r>
            <a:r>
              <a:rPr lang="en-GB" sz="1600" dirty="0"/>
              <a:t>Writing for a real purpose can be a great way to fit in some practice. Writing cards, shopping lists, or letters/emails to relatives can be motivating real life reasons for writing, and can show children how useful it is to be able to write well. Your child might enjoy keeping a diary or writing short stories based on books they have read or toys they enjoy playing with. Be sure to encourage your child to write about what most interests them, as this is the best way to keep them enthusiastic.</a:t>
            </a:r>
          </a:p>
          <a:p>
            <a:pPr fontAlgn="base"/>
            <a:r>
              <a:rPr lang="en-GB" sz="1600" b="1" dirty="0"/>
              <a:t>4. Tell stories aloud- </a:t>
            </a:r>
            <a:r>
              <a:rPr lang="en-GB" sz="1600" dirty="0"/>
              <a:t>Giving your child the opportunity to tell stories orally is a great way to get them used to structuring their ideas and using adventurous language. If they’re not sure where to start, see if they can retell a story that they already know well, like </a:t>
            </a:r>
            <a:r>
              <a:rPr lang="en-GB" sz="1600" i="1" dirty="0"/>
              <a:t>Little Red Riding Hood</a:t>
            </a:r>
            <a:r>
              <a:rPr lang="en-GB" sz="1600" dirty="0"/>
              <a:t> or </a:t>
            </a:r>
            <a:r>
              <a:rPr lang="en-GB" sz="1600" i="1" dirty="0"/>
              <a:t>Three Little Pigs</a:t>
            </a:r>
            <a:r>
              <a:rPr lang="en-GB" sz="1600" dirty="0"/>
              <a:t>.</a:t>
            </a:r>
          </a:p>
          <a:p>
            <a:pPr fontAlgn="base"/>
            <a:endParaRPr lang="en-GB"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0491" cy="1210491"/>
          </a:xfrm>
          <a:prstGeom prst="rect">
            <a:avLst/>
          </a:prstGeom>
        </p:spPr>
      </p:pic>
      <p:pic>
        <p:nvPicPr>
          <p:cNvPr id="7170" name="Picture 2" descr="HE424196 - Staedtler Handwriting Pen - Blue - Pack of 200 | Hope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t="40003" b="42259"/>
          <a:stretch/>
        </p:blipFill>
        <p:spPr bwMode="auto">
          <a:xfrm>
            <a:off x="7375090" y="74713"/>
            <a:ext cx="4624252" cy="8202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uy Staedtler® Noris HB Pencils Classpack | Buy In Bulk | TTS"/>
          <p:cNvPicPr>
            <a:picLocks noChangeAspect="1" noChangeArrowheads="1"/>
          </p:cNvPicPr>
          <p:nvPr/>
        </p:nvPicPr>
        <p:blipFill rotWithShape="1">
          <a:blip r:embed="rId4">
            <a:extLst>
              <a:ext uri="{28A0092B-C50C-407E-A947-70E740481C1C}">
                <a14:useLocalDpi xmlns:a14="http://schemas.microsoft.com/office/drawing/2010/main" val="0"/>
              </a:ext>
            </a:extLst>
          </a:blip>
          <a:srcRect t="44022" b="42451"/>
          <a:stretch/>
        </p:blipFill>
        <p:spPr bwMode="auto">
          <a:xfrm>
            <a:off x="7322839" y="894951"/>
            <a:ext cx="4728754" cy="63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919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78070" y="1845733"/>
            <a:ext cx="6624836" cy="4470983"/>
          </a:xfrm>
        </p:spPr>
        <p:txBody>
          <a:bodyPr>
            <a:normAutofit/>
          </a:bodyPr>
          <a:lstStyle/>
          <a:p>
            <a:pPr>
              <a:buFont typeface="Wingdings" panose="05000000000000000000" pitchFamily="2" charset="2"/>
              <a:buChar char="q"/>
            </a:pPr>
            <a:r>
              <a:rPr lang="en-GB" sz="2200" dirty="0"/>
              <a:t>At the heart of Power Maths is the belief that all children can achieve.  It’s built on an exciting growth mind set and problem-solving approach.</a:t>
            </a:r>
          </a:p>
          <a:p>
            <a:pPr>
              <a:buFont typeface="Wingdings" panose="05000000000000000000" pitchFamily="2" charset="2"/>
              <a:buChar char="q"/>
            </a:pPr>
            <a:r>
              <a:rPr lang="en-GB" sz="2200" dirty="0"/>
              <a:t>Power Maths aims to spark curiosity and encourages rich mathematical talk. </a:t>
            </a:r>
          </a:p>
          <a:p>
            <a:pPr marL="0" indent="0">
              <a:buNone/>
            </a:pPr>
            <a:r>
              <a:rPr lang="en-GB" sz="2400" b="1" i="1" u="sng" dirty="0">
                <a:solidFill>
                  <a:srgbClr val="5E247E"/>
                </a:solidFill>
              </a:rPr>
              <a:t>Units coming up:</a:t>
            </a:r>
          </a:p>
          <a:p>
            <a:pPr>
              <a:buFont typeface="Wingdings" panose="05000000000000000000" pitchFamily="2" charset="2"/>
              <a:buChar char="q"/>
            </a:pPr>
            <a:r>
              <a:rPr lang="en-GB" sz="2400" dirty="0">
                <a:solidFill>
                  <a:schemeClr val="tx1"/>
                </a:solidFill>
              </a:rPr>
              <a:t>Numbers to 100 (place value)</a:t>
            </a:r>
          </a:p>
          <a:p>
            <a:pPr>
              <a:buFont typeface="Wingdings" panose="05000000000000000000" pitchFamily="2" charset="2"/>
              <a:buChar char="q"/>
            </a:pPr>
            <a:r>
              <a:rPr lang="en-GB" sz="2400" dirty="0">
                <a:solidFill>
                  <a:schemeClr val="tx1"/>
                </a:solidFill>
              </a:rPr>
              <a:t>Addition and subtraction</a:t>
            </a:r>
          </a:p>
          <a:p>
            <a:pPr>
              <a:buFont typeface="Wingdings" panose="05000000000000000000" pitchFamily="2" charset="2"/>
              <a:buChar char="q"/>
            </a:pPr>
            <a:r>
              <a:rPr lang="en-GB" sz="2400" dirty="0">
                <a:solidFill>
                  <a:schemeClr val="tx1"/>
                </a:solidFill>
              </a:rPr>
              <a:t>Money</a:t>
            </a:r>
          </a:p>
          <a:p>
            <a:pPr>
              <a:buFont typeface="Wingdings" panose="05000000000000000000" pitchFamily="2" charset="2"/>
              <a:buChar char="q"/>
            </a:pPr>
            <a:r>
              <a:rPr lang="en-GB" sz="2400" dirty="0">
                <a:solidFill>
                  <a:schemeClr val="tx1"/>
                </a:solidFill>
              </a:rPr>
              <a:t>Multiplication and division</a:t>
            </a:r>
          </a:p>
          <a:p>
            <a:pPr>
              <a:buFont typeface="Arial" panose="020B0604020202020204" pitchFamily="34" charset="0"/>
              <a:buChar char="•"/>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5" name="Picture 4">
            <a:extLst>
              <a:ext uri="{FF2B5EF4-FFF2-40B4-BE49-F238E27FC236}">
                <a16:creationId xmlns:a16="http://schemas.microsoft.com/office/drawing/2014/main" id="{1C916CDD-3732-4210-8E98-5775ED1A267B}"/>
              </a:ext>
            </a:extLst>
          </p:cNvPr>
          <p:cNvPicPr>
            <a:picLocks noChangeAspect="1"/>
          </p:cNvPicPr>
          <p:nvPr/>
        </p:nvPicPr>
        <p:blipFill>
          <a:blip r:embed="rId4"/>
          <a:stretch>
            <a:fillRect/>
          </a:stretch>
        </p:blipFill>
        <p:spPr>
          <a:xfrm>
            <a:off x="7492397" y="715524"/>
            <a:ext cx="3933825" cy="4943475"/>
          </a:xfrm>
          <a:prstGeom prst="rect">
            <a:avLst/>
          </a:prstGeom>
        </p:spPr>
      </p:pic>
    </p:spTree>
    <p:extLst>
      <p:ext uri="{BB962C8B-B14F-4D97-AF65-F5344CB8AC3E}">
        <p14:creationId xmlns:p14="http://schemas.microsoft.com/office/powerpoint/2010/main" val="378691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Ways you can help at home</a:t>
            </a:r>
          </a:p>
        </p:txBody>
      </p:sp>
      <p:sp>
        <p:nvSpPr>
          <p:cNvPr id="3" name="Content Placeholder 2"/>
          <p:cNvSpPr>
            <a:spLocks noGrp="1"/>
          </p:cNvSpPr>
          <p:nvPr>
            <p:ph idx="1"/>
          </p:nvPr>
        </p:nvSpPr>
        <p:spPr>
          <a:xfrm>
            <a:off x="1097280" y="1845734"/>
            <a:ext cx="7501288" cy="4023360"/>
          </a:xfrm>
        </p:spPr>
        <p:txBody>
          <a:bodyPr>
            <a:normAutofit lnSpcReduction="10000"/>
          </a:bodyPr>
          <a:lstStyle/>
          <a:p>
            <a:pPr>
              <a:buFont typeface="Arial" panose="020B0604020202020204" pitchFamily="34" charset="0"/>
              <a:buChar char="•"/>
            </a:pPr>
            <a:r>
              <a:rPr lang="en-GB" sz="2400" dirty="0"/>
              <a:t>Practise counting in 2s, 3s, 5s and 10s forwards and backwards- could do this in an active way going up/down the stairs, bouncing on the trampoline etc. </a:t>
            </a:r>
          </a:p>
          <a:p>
            <a:pPr>
              <a:buFont typeface="Arial" panose="020B0604020202020204" pitchFamily="34" charset="0"/>
              <a:buChar char="•"/>
            </a:pPr>
            <a:r>
              <a:rPr lang="en-GB" sz="2400" dirty="0"/>
              <a:t>Practise 2, 5 and 10 times table fluently. </a:t>
            </a:r>
          </a:p>
          <a:p>
            <a:pPr>
              <a:buFont typeface="Arial" panose="020B0604020202020204" pitchFamily="34" charset="0"/>
              <a:buChar char="•"/>
            </a:pPr>
            <a:r>
              <a:rPr lang="en-GB" sz="2400" dirty="0"/>
              <a:t>Work on methods at home- guides to be posted to Class Dojo.</a:t>
            </a:r>
          </a:p>
          <a:p>
            <a:pPr>
              <a:buFont typeface="Arial" panose="020B0604020202020204" pitchFamily="34" charset="0"/>
              <a:buChar char="•"/>
            </a:pPr>
            <a:r>
              <a:rPr lang="en-GB" sz="2400" dirty="0"/>
              <a:t>Practise sharing items into equal groups and understanding the groups are parts of a whole. </a:t>
            </a:r>
          </a:p>
          <a:p>
            <a:pPr>
              <a:buFont typeface="Arial" panose="020B0604020202020204" pitchFamily="34" charset="0"/>
              <a:buChar char="•"/>
            </a:pPr>
            <a:r>
              <a:rPr lang="en-GB" sz="2400" dirty="0"/>
              <a:t>Any practise of telling the time or use of money in daily situations. </a:t>
            </a:r>
          </a:p>
          <a:p>
            <a:pPr>
              <a:buFont typeface="Arial" panose="020B0604020202020204" pitchFamily="34" charset="0"/>
              <a:buChar char="•"/>
            </a:pPr>
            <a:endParaRPr lang="en-GB" sz="2400" dirty="0"/>
          </a:p>
        </p:txBody>
      </p:sp>
      <p:pic>
        <p:nvPicPr>
          <p:cNvPr id="2050" name="Picture 2" descr="Power M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2059" y="2276263"/>
            <a:ext cx="31623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685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14697" y="1283368"/>
            <a:ext cx="10307282" cy="69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557347" y="1974095"/>
            <a:ext cx="7816631" cy="4023360"/>
          </a:xfrm>
        </p:spPr>
        <p:txBody>
          <a:bodyPr>
            <a:normAutofit/>
          </a:bodyPr>
          <a:lstStyle/>
          <a:p>
            <a:pPr>
              <a:buFont typeface="Wingdings" panose="05000000000000000000" pitchFamily="2" charset="2"/>
              <a:buChar char="q"/>
            </a:pPr>
            <a:r>
              <a:rPr lang="en-GB" sz="2800" dirty="0"/>
              <a:t>Welcome to the new school year. We hope you enjoyed a well deserved summer holiday! </a:t>
            </a:r>
          </a:p>
          <a:p>
            <a:pPr>
              <a:buFont typeface="Wingdings" panose="05000000000000000000" pitchFamily="2" charset="2"/>
              <a:buChar char="q"/>
            </a:pPr>
            <a:endParaRPr lang="en-GB" sz="2800" dirty="0"/>
          </a:p>
          <a:p>
            <a:pPr>
              <a:buFont typeface="Wingdings" panose="05000000000000000000" pitchFamily="2" charset="2"/>
              <a:buChar char="q"/>
            </a:pPr>
            <a:r>
              <a:rPr lang="en-GB" sz="2800" dirty="0"/>
              <a:t>Well done to all children and parents for a positive start to the new academic year.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r="37221"/>
          <a:stretch/>
        </p:blipFill>
        <p:spPr bwMode="auto">
          <a:xfrm>
            <a:off x="1114697" y="0"/>
            <a:ext cx="4131071" cy="19740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36 BEST Welcome Back To Work IMAGES, STOCK PHOTOS &amp;amp; VECTORS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63902" t="5785"/>
          <a:stretch/>
        </p:blipFill>
        <p:spPr bwMode="auto">
          <a:xfrm>
            <a:off x="5775158" y="32084"/>
            <a:ext cx="2598821" cy="20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08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a:xfrm>
            <a:off x="1097280" y="2023963"/>
            <a:ext cx="10058400" cy="4023360"/>
          </a:xfrm>
        </p:spPr>
        <p:txBody>
          <a:bodyPr>
            <a:noAutofit/>
          </a:bodyPr>
          <a:lstStyle/>
          <a:p>
            <a:pPr>
              <a:buFont typeface="Wingdings" panose="05000000000000000000" pitchFamily="2" charset="2"/>
              <a:buChar char="q"/>
            </a:pPr>
            <a:r>
              <a:rPr lang="en-GB" sz="2200" b="1" u="sng" dirty="0">
                <a:solidFill>
                  <a:schemeClr val="tx2"/>
                </a:solidFill>
              </a:rPr>
              <a:t>1. Reading – </a:t>
            </a:r>
            <a:r>
              <a:rPr lang="en-GB" sz="2200" dirty="0">
                <a:solidFill>
                  <a:schemeClr val="tx2"/>
                </a:solidFill>
              </a:rPr>
              <a:t>This needs to completed on a daily basis with your child for at least 10 minutes. Please record your observations in your reading record which will be checked at school. It is important that the children are able to talk about what they have read so please ask them lots of questions to ensure that they have understood the text. </a:t>
            </a:r>
          </a:p>
          <a:p>
            <a:pPr>
              <a:buFont typeface="Wingdings" panose="05000000000000000000" pitchFamily="2" charset="2"/>
              <a:buChar char="q"/>
            </a:pPr>
            <a:r>
              <a:rPr lang="en-GB" sz="2200" b="1" u="sng" dirty="0">
                <a:solidFill>
                  <a:schemeClr val="tx2"/>
                </a:solidFill>
              </a:rPr>
              <a:t>2. Spellings - </a:t>
            </a:r>
            <a:r>
              <a:rPr lang="en-GB" sz="2200" dirty="0">
                <a:solidFill>
                  <a:schemeClr val="tx2"/>
                </a:solidFill>
              </a:rPr>
              <a:t>We will put spellings on </a:t>
            </a:r>
            <a:r>
              <a:rPr lang="en-GB" sz="2200">
                <a:solidFill>
                  <a:schemeClr val="tx2"/>
                </a:solidFill>
              </a:rPr>
              <a:t>Spelling shed each </a:t>
            </a:r>
            <a:r>
              <a:rPr lang="en-GB" sz="2200" dirty="0">
                <a:solidFill>
                  <a:schemeClr val="tx2"/>
                </a:solidFill>
              </a:rPr>
              <a:t>week for the children to learn and some strategies they can use to support their learning of the weekly words. There will be opportunities in school for the children to practise before our weekly progress check. You can</a:t>
            </a:r>
            <a:r>
              <a:rPr lang="en-GB" sz="2200" dirty="0"/>
              <a:t> log on to </a:t>
            </a:r>
            <a:r>
              <a:rPr lang="en-GB" sz="2200" dirty="0">
                <a:hlinkClick r:id="rId2"/>
              </a:rPr>
              <a:t>www.edshed.com</a:t>
            </a:r>
            <a:r>
              <a:rPr lang="en-GB" sz="2200" dirty="0"/>
              <a:t> to access Spelling Shed games</a:t>
            </a:r>
            <a:endParaRPr lang="en-GB" sz="2200" b="1" u="sng" dirty="0">
              <a:solidFill>
                <a:schemeClr val="tx2"/>
              </a:solidFill>
            </a:endParaRPr>
          </a:p>
          <a:p>
            <a:pPr>
              <a:buFont typeface="Wingdings" panose="05000000000000000000" pitchFamily="2" charset="2"/>
              <a:buChar char="q"/>
            </a:pPr>
            <a:r>
              <a:rPr lang="en-GB" sz="2200" b="1" u="sng" dirty="0">
                <a:solidFill>
                  <a:schemeClr val="tx2"/>
                </a:solidFill>
              </a:rPr>
              <a:t>3. Multiplication tables – </a:t>
            </a:r>
            <a:r>
              <a:rPr lang="en-GB" sz="2200" dirty="0">
                <a:solidFill>
                  <a:schemeClr val="tx2"/>
                </a:solidFill>
              </a:rPr>
              <a:t>Children will be provided multiplication tables to complete each week on Class Dojo. In Year 2, children need to know their 2x, 5x, and 10x tables and will have a weekly progress check. This will develop their fluency answering these questions as they look ahead to KS2. </a:t>
            </a:r>
            <a:endParaRPr lang="en-GB" sz="2200" dirty="0"/>
          </a:p>
          <a:p>
            <a:pPr>
              <a:buFont typeface="Wingdings" panose="05000000000000000000" pitchFamily="2" charset="2"/>
              <a:buChar char="q"/>
            </a:pPr>
            <a:endParaRPr lang="en-GB" sz="2200" dirty="0"/>
          </a:p>
          <a:p>
            <a:pPr>
              <a:buFont typeface="Wingdings" panose="05000000000000000000" pitchFamily="2" charset="2"/>
              <a:buChar char="q"/>
            </a:pPr>
            <a:endParaRPr lang="en-GB"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pic>
        <p:nvPicPr>
          <p:cNvPr id="1026" name="Picture 2" descr="Homework-clip-art-for-kids-free-clipart-images-3-1024x204 - Woodborough  Primary Sch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836550"/>
            <a:ext cx="4129042" cy="8225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elling Shed | St Columba&amp;#39;s Catholic Primary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6296" y="19896"/>
            <a:ext cx="2690643" cy="1573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18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Clipart for Teacher Appreciation Week 2017: A roundup of resources  from The Treasured Sc… | Thank you teacher gifts, Apple clip art, Teacher  appreciation gif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4366" cy="1184366"/>
          </a:xfrm>
          <a:prstGeom prst="rect">
            <a:avLst/>
          </a:prstGeom>
        </p:spPr>
      </p:pic>
      <p:sp>
        <p:nvSpPr>
          <p:cNvPr id="7" name="Rectangle 6"/>
          <p:cNvSpPr/>
          <p:nvPr/>
        </p:nvSpPr>
        <p:spPr>
          <a:xfrm>
            <a:off x="1184366" y="1664898"/>
            <a:ext cx="10150743" cy="1207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p:nvPicPr>
        <p:blipFill>
          <a:blip r:embed="rId3"/>
          <a:stretch>
            <a:fillRect/>
          </a:stretch>
        </p:blipFill>
        <p:spPr>
          <a:xfrm>
            <a:off x="2599097" y="83781"/>
            <a:ext cx="7321280" cy="2201169"/>
          </a:xfrm>
          <a:prstGeom prst="rect">
            <a:avLst/>
          </a:prstGeom>
        </p:spPr>
      </p:pic>
    </p:spTree>
    <p:extLst>
      <p:ext uri="{BB962C8B-B14F-4D97-AF65-F5344CB8AC3E}">
        <p14:creationId xmlns:p14="http://schemas.microsoft.com/office/powerpoint/2010/main" val="4168637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in</a:t>
            </a:r>
          </a:p>
        </p:txBody>
      </p:sp>
      <p:sp>
        <p:nvSpPr>
          <p:cNvPr id="3" name="Content Placeholder 2"/>
          <p:cNvSpPr>
            <a:spLocks noGrp="1"/>
          </p:cNvSpPr>
          <p:nvPr>
            <p:ph idx="1"/>
          </p:nvPr>
        </p:nvSpPr>
        <p:spPr>
          <a:xfrm>
            <a:off x="1097280" y="1845734"/>
            <a:ext cx="7680959" cy="4023360"/>
          </a:xfrm>
        </p:spPr>
        <p:txBody>
          <a:bodyPr>
            <a:normAutofit/>
          </a:bodyPr>
          <a:lstStyle/>
          <a:p>
            <a:pPr>
              <a:buFont typeface="Wingdings" panose="05000000000000000000" pitchFamily="2" charset="2"/>
              <a:buChar char="q"/>
            </a:pPr>
            <a:r>
              <a:rPr lang="en-GB" sz="3200" dirty="0"/>
              <a:t>Ms Barnes-Weston and Miss Diplock</a:t>
            </a:r>
          </a:p>
          <a:p>
            <a:pPr marL="0" indent="0">
              <a:buNone/>
            </a:pPr>
            <a:r>
              <a:rPr lang="en-GB" sz="3200" dirty="0"/>
              <a:t>   (Tuesday –Friday)		(Monday)</a:t>
            </a:r>
          </a:p>
          <a:p>
            <a:pPr>
              <a:buFont typeface="Wingdings" panose="05000000000000000000" pitchFamily="2" charset="2"/>
              <a:buChar char="q"/>
            </a:pPr>
            <a:r>
              <a:rPr lang="en-GB" sz="3200" dirty="0"/>
              <a:t>Miss Taylor is the teaching assistant every day- 9am- 1.50 pm. </a:t>
            </a:r>
          </a:p>
          <a:p>
            <a:pPr>
              <a:buFont typeface="Wingdings" panose="05000000000000000000" pitchFamily="2" charset="2"/>
              <a:buChar char="q"/>
            </a:pPr>
            <a:r>
              <a:rPr lang="en-GB" sz="3200" dirty="0"/>
              <a:t>Mrs </a:t>
            </a:r>
            <a:r>
              <a:rPr lang="en-GB" sz="3200" dirty="0" err="1"/>
              <a:t>Eatock</a:t>
            </a:r>
            <a:r>
              <a:rPr lang="en-GB" sz="3200" dirty="0"/>
              <a:t>- Cover teacher for PPA on Thursday afternoon.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4697" cy="1114697"/>
          </a:xfrm>
          <a:prstGeom prst="rect">
            <a:avLst/>
          </a:prstGeom>
        </p:spPr>
      </p:pic>
      <p:pic>
        <p:nvPicPr>
          <p:cNvPr id="3074" name="Picture 2" descr="Free Fall Clipart - Animations - Autum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8239" y="2717566"/>
            <a:ext cx="3187791" cy="347823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thedral - Ye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8566" y="557348"/>
            <a:ext cx="3020762" cy="116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135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Classroom organisation</a:t>
            </a:r>
          </a:p>
        </p:txBody>
      </p:sp>
      <p:sp>
        <p:nvSpPr>
          <p:cNvPr id="3" name="Content Placeholder 2"/>
          <p:cNvSpPr>
            <a:spLocks noGrp="1"/>
          </p:cNvSpPr>
          <p:nvPr>
            <p:ph idx="1"/>
          </p:nvPr>
        </p:nvSpPr>
        <p:spPr>
          <a:xfrm>
            <a:off x="383406" y="1701459"/>
            <a:ext cx="11486147" cy="4023360"/>
          </a:xfrm>
        </p:spPr>
        <p:txBody>
          <a:bodyPr>
            <a:noAutofit/>
          </a:bodyPr>
          <a:lstStyle/>
          <a:p>
            <a:pPr>
              <a:buFont typeface="Wingdings" panose="05000000000000000000" pitchFamily="2" charset="2"/>
              <a:buChar char="q"/>
            </a:pPr>
            <a:endParaRPr lang="en-GB" sz="2800" dirty="0">
              <a:solidFill>
                <a:schemeClr val="tx2"/>
              </a:solidFill>
            </a:endParaRPr>
          </a:p>
          <a:p>
            <a:pPr>
              <a:buFont typeface="Wingdings" panose="05000000000000000000" pitchFamily="2" charset="2"/>
              <a:buChar char="q"/>
            </a:pPr>
            <a:r>
              <a:rPr lang="en-GB" sz="2800" dirty="0">
                <a:solidFill>
                  <a:schemeClr val="tx2"/>
                </a:solidFill>
              </a:rPr>
              <a:t>Year 2 moves to whole class teaching rather than continuous provision that the children have experienced in Year 1. </a:t>
            </a:r>
          </a:p>
          <a:p>
            <a:pPr>
              <a:buFont typeface="Wingdings" panose="05000000000000000000" pitchFamily="2" charset="2"/>
              <a:buChar char="q"/>
            </a:pPr>
            <a:r>
              <a:rPr lang="en-GB" sz="2800" dirty="0">
                <a:solidFill>
                  <a:schemeClr val="tx2"/>
                </a:solidFill>
              </a:rPr>
              <a:t>Children will still have carpet sessions as a whole class for each lesson. </a:t>
            </a:r>
          </a:p>
          <a:p>
            <a:pPr>
              <a:buFont typeface="Wingdings" panose="05000000000000000000" pitchFamily="2" charset="2"/>
              <a:buChar char="q"/>
            </a:pPr>
            <a:r>
              <a:rPr lang="en-GB" sz="2800" dirty="0">
                <a:solidFill>
                  <a:schemeClr val="tx2"/>
                </a:solidFill>
              </a:rPr>
              <a:t>They will then be working at the tables for their independent learning. </a:t>
            </a:r>
          </a:p>
          <a:p>
            <a:pPr>
              <a:buFont typeface="Wingdings" panose="05000000000000000000" pitchFamily="2" charset="2"/>
              <a:buChar char="q"/>
            </a:pPr>
            <a:r>
              <a:rPr lang="en-GB" sz="2800" dirty="0">
                <a:solidFill>
                  <a:schemeClr val="tx2"/>
                </a:solidFill>
              </a:rPr>
              <a:t> Teaching staff will be moving around the class, supporting where needed and allowing children to grow their independence.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83689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Classroom organisation</a:t>
            </a:r>
          </a:p>
        </p:txBody>
      </p:sp>
      <p:sp>
        <p:nvSpPr>
          <p:cNvPr id="3" name="Content Placeholder 2"/>
          <p:cNvSpPr>
            <a:spLocks noGrp="1"/>
          </p:cNvSpPr>
          <p:nvPr>
            <p:ph idx="1"/>
          </p:nvPr>
        </p:nvSpPr>
        <p:spPr>
          <a:xfrm>
            <a:off x="383406" y="1701459"/>
            <a:ext cx="11486147" cy="4023360"/>
          </a:xfrm>
        </p:spPr>
        <p:txBody>
          <a:bodyPr>
            <a:noAutofit/>
          </a:bodyPr>
          <a:lstStyle/>
          <a:p>
            <a:pPr>
              <a:buFont typeface="Wingdings" panose="05000000000000000000" pitchFamily="2" charset="2"/>
              <a:buChar char="q"/>
            </a:pPr>
            <a:endParaRPr lang="en-GB" sz="2800" dirty="0">
              <a:solidFill>
                <a:schemeClr val="tx2"/>
              </a:solidFill>
            </a:endParaRPr>
          </a:p>
          <a:p>
            <a:pPr>
              <a:buFont typeface="Wingdings" panose="05000000000000000000" pitchFamily="2" charset="2"/>
              <a:buChar char="q"/>
            </a:pPr>
            <a:r>
              <a:rPr lang="en-GB" sz="2800" dirty="0">
                <a:solidFill>
                  <a:schemeClr val="tx2"/>
                </a:solidFill>
              </a:rPr>
              <a:t>We encourage the children to start looking for ways around the classroom to support their learning and asking for help when they need it. </a:t>
            </a:r>
          </a:p>
          <a:p>
            <a:pPr>
              <a:buFont typeface="Wingdings" panose="05000000000000000000" pitchFamily="2" charset="2"/>
              <a:buChar char="q"/>
            </a:pPr>
            <a:r>
              <a:rPr lang="en-GB" sz="2800" dirty="0">
                <a:solidFill>
                  <a:schemeClr val="tx2"/>
                </a:solidFill>
              </a:rPr>
              <a:t>During the start of the Autumn term the children will have opportunities to have brain breaks and extra play in some of the afternoons to build up their stamina as they begin Year 2. </a:t>
            </a:r>
          </a:p>
          <a:p>
            <a:pPr>
              <a:buFont typeface="Wingdings" panose="05000000000000000000" pitchFamily="2" charset="2"/>
              <a:buChar char="q"/>
            </a:pPr>
            <a:r>
              <a:rPr lang="en-GB" sz="2800" dirty="0">
                <a:solidFill>
                  <a:schemeClr val="tx2"/>
                </a:solidFill>
              </a:rPr>
              <a:t>The children will be eating their lunches in the classroom for the first term. </a:t>
            </a:r>
          </a:p>
          <a:p>
            <a:pPr>
              <a:buFont typeface="Wingdings" panose="05000000000000000000" pitchFamily="2" charset="2"/>
              <a:buChar char="q"/>
            </a:pPr>
            <a:r>
              <a:rPr lang="en-GB" sz="2800" dirty="0">
                <a:solidFill>
                  <a:schemeClr val="tx2"/>
                </a:solidFill>
              </a:rPr>
              <a:t>PE will be on Tuesday and Friday afternoons.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343153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a:t>
            </a:r>
          </a:p>
        </p:txBody>
      </p:sp>
      <p:sp>
        <p:nvSpPr>
          <p:cNvPr id="3" name="Content Placeholder 2"/>
          <p:cNvSpPr>
            <a:spLocks noGrp="1"/>
          </p:cNvSpPr>
          <p:nvPr>
            <p:ph idx="1"/>
          </p:nvPr>
        </p:nvSpPr>
        <p:spPr>
          <a:xfrm>
            <a:off x="383406" y="1701459"/>
            <a:ext cx="11486147" cy="4552196"/>
          </a:xfrm>
        </p:spPr>
        <p:txBody>
          <a:bodyPr>
            <a:noAutofit/>
          </a:bodyPr>
          <a:lstStyle/>
          <a:p>
            <a:pPr>
              <a:buFont typeface="Wingdings" panose="05000000000000000000" pitchFamily="2" charset="2"/>
              <a:buChar char="q"/>
            </a:pPr>
            <a:r>
              <a:rPr lang="en-GB" sz="2200" dirty="0">
                <a:solidFill>
                  <a:schemeClr val="tx2"/>
                </a:solidFill>
              </a:rPr>
              <a:t> Maths will be taught daily to develop our fluency, reasoning and problem solving skills. We will be learning a variety of skills including place value, addition and subtraction, money and multiplication and division. </a:t>
            </a:r>
          </a:p>
          <a:p>
            <a:pPr>
              <a:buFont typeface="Wingdings" panose="05000000000000000000" pitchFamily="2" charset="2"/>
              <a:buChar char="q"/>
            </a:pPr>
            <a:r>
              <a:rPr lang="en-GB" sz="2200" dirty="0">
                <a:solidFill>
                  <a:schemeClr val="tx2"/>
                </a:solidFill>
              </a:rPr>
              <a:t> English will be taught 4 sessions a week and the fifth session will be Guided reading which will take place on a Monday each week. Phonic sessions will be taught alongside theses lessons. </a:t>
            </a:r>
          </a:p>
          <a:p>
            <a:pPr>
              <a:buFont typeface="Wingdings" panose="05000000000000000000" pitchFamily="2" charset="2"/>
              <a:buChar char="q"/>
            </a:pPr>
            <a:r>
              <a:rPr lang="en-GB" sz="2200" dirty="0">
                <a:solidFill>
                  <a:schemeClr val="tx2"/>
                </a:solidFill>
              </a:rPr>
              <a:t>  SPAG will be taught within English lessons as part of the 3 phases that we follow when exploring different genres. </a:t>
            </a:r>
          </a:p>
          <a:p>
            <a:pPr>
              <a:buFont typeface="Wingdings" panose="05000000000000000000" pitchFamily="2" charset="2"/>
              <a:buChar char="q"/>
            </a:pPr>
            <a:r>
              <a:rPr lang="en-GB" sz="2200" dirty="0">
                <a:solidFill>
                  <a:schemeClr val="tx2"/>
                </a:solidFill>
              </a:rPr>
              <a:t>Science will be taught by Miss Diplock on a Monday as a standalone lesson.</a:t>
            </a:r>
          </a:p>
          <a:p>
            <a:pPr>
              <a:buFont typeface="Wingdings" panose="05000000000000000000" pitchFamily="2" charset="2"/>
              <a:buChar char="q"/>
            </a:pPr>
            <a:r>
              <a:rPr lang="en-GB" sz="2200" dirty="0">
                <a:solidFill>
                  <a:schemeClr val="tx2"/>
                </a:solidFill>
              </a:rPr>
              <a:t> There will be an RE lesson each week and a separate faith focus that will link to the collective worship for that half term. </a:t>
            </a:r>
          </a:p>
          <a:p>
            <a:pPr>
              <a:buFont typeface="Wingdings" panose="05000000000000000000" pitchFamily="2" charset="2"/>
              <a:buChar char="q"/>
            </a:pPr>
            <a:r>
              <a:rPr lang="en-GB" sz="2200" dirty="0">
                <a:solidFill>
                  <a:schemeClr val="tx2"/>
                </a:solidFill>
              </a:rPr>
              <a:t> Topic lessons will be directly linked to the topic for each half term and will also feed into English and Art/DT lessons. </a:t>
            </a:r>
          </a:p>
          <a:p>
            <a:pPr>
              <a:buFont typeface="Wingdings" panose="05000000000000000000" pitchFamily="2" charset="2"/>
              <a:buChar char="q"/>
            </a:pPr>
            <a:endParaRPr lang="en-GB" sz="2200" dirty="0">
              <a:solidFill>
                <a:schemeClr val="tx2"/>
              </a:solidFill>
            </a:endParaRPr>
          </a:p>
          <a:p>
            <a:pPr>
              <a:buFont typeface="Wingdings" panose="05000000000000000000" pitchFamily="2" charset="2"/>
              <a:buChar char="q"/>
            </a:pPr>
            <a:endParaRPr lang="en-GB" sz="2200" dirty="0">
              <a:solidFill>
                <a:schemeClr val="tx2"/>
              </a:solidFill>
            </a:endParaRPr>
          </a:p>
          <a:p>
            <a:endParaRPr lang="en-GB"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1783" cy="1201783"/>
          </a:xfrm>
          <a:prstGeom prst="rect">
            <a:avLst/>
          </a:prstGeom>
        </p:spPr>
      </p:pic>
      <p:pic>
        <p:nvPicPr>
          <p:cNvPr id="5" name="Picture 4"/>
          <p:cNvPicPr>
            <a:picLocks noChangeAspect="1"/>
          </p:cNvPicPr>
          <p:nvPr/>
        </p:nvPicPr>
        <p:blipFill>
          <a:blip r:embed="rId3"/>
          <a:stretch>
            <a:fillRect/>
          </a:stretch>
        </p:blipFill>
        <p:spPr>
          <a:xfrm>
            <a:off x="7698377" y="226504"/>
            <a:ext cx="1428206" cy="1295835"/>
          </a:xfrm>
          <a:prstGeom prst="rect">
            <a:avLst/>
          </a:prstGeom>
        </p:spPr>
      </p:pic>
      <p:pic>
        <p:nvPicPr>
          <p:cNvPr id="6" name="Picture 5"/>
          <p:cNvPicPr>
            <a:picLocks noChangeAspect="1"/>
          </p:cNvPicPr>
          <p:nvPr/>
        </p:nvPicPr>
        <p:blipFill>
          <a:blip r:embed="rId4"/>
          <a:stretch>
            <a:fillRect/>
          </a:stretch>
        </p:blipFill>
        <p:spPr>
          <a:xfrm>
            <a:off x="9126583" y="178229"/>
            <a:ext cx="1518053" cy="1344109"/>
          </a:xfrm>
          <a:prstGeom prst="rect">
            <a:avLst/>
          </a:prstGeom>
        </p:spPr>
      </p:pic>
      <p:pic>
        <p:nvPicPr>
          <p:cNvPr id="7" name="Picture 6"/>
          <p:cNvPicPr>
            <a:picLocks noChangeAspect="1"/>
          </p:cNvPicPr>
          <p:nvPr/>
        </p:nvPicPr>
        <p:blipFill>
          <a:blip r:embed="rId5"/>
          <a:stretch>
            <a:fillRect/>
          </a:stretch>
        </p:blipFill>
        <p:spPr>
          <a:xfrm>
            <a:off x="10781693" y="214247"/>
            <a:ext cx="1322749" cy="1302081"/>
          </a:xfrm>
          <a:prstGeom prst="rect">
            <a:avLst/>
          </a:prstGeom>
        </p:spPr>
      </p:pic>
    </p:spTree>
    <p:extLst>
      <p:ext uri="{BB962C8B-B14F-4D97-AF65-F5344CB8AC3E}">
        <p14:creationId xmlns:p14="http://schemas.microsoft.com/office/powerpoint/2010/main" val="2962248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69FD75-0B35-4204-8CE4-A646FF2DE056}"/>
              </a:ext>
            </a:extLst>
          </p:cNvPr>
          <p:cNvPicPr>
            <a:picLocks noChangeAspect="1"/>
          </p:cNvPicPr>
          <p:nvPr/>
        </p:nvPicPr>
        <p:blipFill>
          <a:blip r:embed="rId2"/>
          <a:stretch>
            <a:fillRect/>
          </a:stretch>
        </p:blipFill>
        <p:spPr>
          <a:xfrm>
            <a:off x="304800" y="892886"/>
            <a:ext cx="11582400" cy="4105275"/>
          </a:xfrm>
          <a:prstGeom prst="rect">
            <a:avLst/>
          </a:prstGeom>
        </p:spPr>
      </p:pic>
    </p:spTree>
    <p:extLst>
      <p:ext uri="{BB962C8B-B14F-4D97-AF65-F5344CB8AC3E}">
        <p14:creationId xmlns:p14="http://schemas.microsoft.com/office/powerpoint/2010/main" val="413153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1275882" y="2739779"/>
            <a:ext cx="9968029" cy="2908123"/>
          </a:xfrm>
        </p:spPr>
        <p:txBody>
          <a:bodyPr>
            <a:noAutofit/>
          </a:bodyPr>
          <a:lstStyle/>
          <a:p>
            <a:pPr>
              <a:buFont typeface="Wingdings" panose="05000000000000000000" pitchFamily="2" charset="2"/>
              <a:buChar char="q"/>
            </a:pPr>
            <a:r>
              <a:rPr lang="en-GB" sz="2800" dirty="0">
                <a:solidFill>
                  <a:schemeClr val="tx2"/>
                </a:solidFill>
              </a:rPr>
              <a:t>We will be exploring local, national and global maps, developing our understanding of navigating using an atlas to find countries, continents and oceans. </a:t>
            </a:r>
          </a:p>
          <a:p>
            <a:pPr>
              <a:buFont typeface="Wingdings" panose="05000000000000000000" pitchFamily="2" charset="2"/>
              <a:buChar char="q"/>
            </a:pPr>
            <a:r>
              <a:rPr lang="en-GB" sz="2800" dirty="0">
                <a:solidFill>
                  <a:schemeClr val="tx2"/>
                </a:solidFill>
              </a:rPr>
              <a:t>We will also be making our own maps to navigate! This will help us investigate changes in our local area observing changes in human and physical features of Isleham. </a:t>
            </a:r>
          </a:p>
          <a:p>
            <a:pPr>
              <a:buFont typeface="Wingdings" panose="05000000000000000000" pitchFamily="2" charset="2"/>
              <a:buChar char="q"/>
            </a:pPr>
            <a:r>
              <a:rPr lang="en-US" sz="2800" dirty="0">
                <a:solidFill>
                  <a:schemeClr val="tx2"/>
                </a:solidFill>
              </a:rPr>
              <a:t>We will learn how to draw and ‘read’ maps using their symbols and compass directions.</a:t>
            </a:r>
            <a:endParaRPr lang="en-GB" sz="2800" dirty="0">
              <a:solidFill>
                <a:schemeClr val="tx2"/>
              </a:solidFill>
            </a:endParaRPr>
          </a:p>
          <a:p>
            <a:pPr>
              <a:buFont typeface="Wingdings" panose="05000000000000000000" pitchFamily="2" charset="2"/>
              <a:buChar char="q"/>
            </a:pPr>
            <a:endParaRPr lang="en-GB" sz="28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97280" y="474874"/>
            <a:ext cx="1421331" cy="1262486"/>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2518612" y="770020"/>
            <a:ext cx="1042736" cy="953133"/>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3561348" y="738366"/>
            <a:ext cx="1121879" cy="1497783"/>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4683227" y="770020"/>
            <a:ext cx="915958" cy="948412"/>
          </a:xfrm>
          <a:prstGeom prst="rect">
            <a:avLst/>
          </a:prstGeom>
        </p:spPr>
      </p:pic>
      <p:pic>
        <p:nvPicPr>
          <p:cNvPr id="9" name="Picture 8"/>
          <p:cNvPicPr>
            <a:picLocks noChangeAspect="1"/>
          </p:cNvPicPr>
          <p:nvPr/>
        </p:nvPicPr>
        <p:blipFill>
          <a:blip r:embed="rId7"/>
          <a:stretch>
            <a:fillRect/>
          </a:stretch>
        </p:blipFill>
        <p:spPr>
          <a:xfrm>
            <a:off x="7178842" y="266388"/>
            <a:ext cx="4844716" cy="2441737"/>
          </a:xfrm>
          <a:prstGeom prst="rect">
            <a:avLst/>
          </a:prstGeom>
        </p:spPr>
      </p:pic>
      <p:pic>
        <p:nvPicPr>
          <p:cNvPr id="10" name="Picture 9"/>
          <p:cNvPicPr>
            <a:picLocks noChangeAspect="1"/>
          </p:cNvPicPr>
          <p:nvPr/>
        </p:nvPicPr>
        <p:blipFill>
          <a:blip r:embed="rId8"/>
          <a:stretch>
            <a:fillRect/>
          </a:stretch>
        </p:blipFill>
        <p:spPr>
          <a:xfrm>
            <a:off x="10775783" y="4880606"/>
            <a:ext cx="1247775" cy="1123950"/>
          </a:xfrm>
          <a:prstGeom prst="rect">
            <a:avLst/>
          </a:prstGeom>
        </p:spPr>
      </p:pic>
    </p:spTree>
    <p:extLst>
      <p:ext uri="{BB962C8B-B14F-4D97-AF65-F5344CB8AC3E}">
        <p14:creationId xmlns:p14="http://schemas.microsoft.com/office/powerpoint/2010/main" val="5577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414966"/>
            <a:ext cx="10058400" cy="3664992"/>
          </a:xfrm>
        </p:spPr>
        <p:txBody>
          <a:bodyPr>
            <a:normAutofit/>
          </a:bodyPr>
          <a:lstStyle/>
          <a:p>
            <a:pPr>
              <a:buFont typeface="Wingdings" panose="05000000000000000000" pitchFamily="2" charset="2"/>
              <a:buChar char="q"/>
            </a:pPr>
            <a:r>
              <a:rPr lang="en-GB" sz="2800" dirty="0">
                <a:solidFill>
                  <a:schemeClr val="tx2"/>
                </a:solidFill>
              </a:rPr>
              <a:t>In Autumn 2 we will be exploring the Great Fire of London. Looking into what happened during that time and the effects it had on the city. We will be looking at the different types of houses and using these features to create our own. The children will be learning about Samuel Peeps and exploring the Great Fire of London through different eyes. </a:t>
            </a: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solidFill>
                <a:schemeClr val="tx2"/>
              </a:solidFill>
              <a:latin typeface="Comic Sans MS" panose="030F0702030302020204" pitchFamily="66" charset="0"/>
            </a:endParaRPr>
          </a:p>
          <a:p>
            <a:pPr>
              <a:buFont typeface="Wingdings" panose="05000000000000000000" pitchFamily="2" charset="2"/>
              <a:buChar char="q"/>
            </a:pPr>
            <a:endParaRPr lang="en-GB" dirty="0"/>
          </a:p>
        </p:txBody>
      </p:sp>
      <p:pic>
        <p:nvPicPr>
          <p:cNvPr id="8" name="Picture 7">
            <a:extLst>
              <a:ext uri="{FF2B5EF4-FFF2-40B4-BE49-F238E27FC236}">
                <a16:creationId xmlns:a16="http://schemas.microsoft.com/office/drawing/2014/main" id="{39E51DC3-7187-434C-BDF0-5B71B1171BD2}"/>
              </a:ext>
            </a:extLst>
          </p:cNvPr>
          <p:cNvPicPr>
            <a:picLocks noChangeAspect="1"/>
          </p:cNvPicPr>
          <p:nvPr/>
        </p:nvPicPr>
        <p:blipFill>
          <a:blip r:embed="rId3"/>
          <a:stretch>
            <a:fillRect/>
          </a:stretch>
        </p:blipFill>
        <p:spPr>
          <a:xfrm>
            <a:off x="2535555" y="251920"/>
            <a:ext cx="7181850" cy="1771650"/>
          </a:xfrm>
          <a:prstGeom prst="rect">
            <a:avLst/>
          </a:prstGeom>
        </p:spPr>
      </p:pic>
    </p:spTree>
    <p:extLst>
      <p:ext uri="{BB962C8B-B14F-4D97-AF65-F5344CB8AC3E}">
        <p14:creationId xmlns:p14="http://schemas.microsoft.com/office/powerpoint/2010/main" val="42070974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2142</TotalTime>
  <Words>1835</Words>
  <Application>Microsoft Office PowerPoint</Application>
  <PresentationFormat>Widescreen</PresentationFormat>
  <Paragraphs>90</Paragraphs>
  <Slides>21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Comic Sans MS</vt:lpstr>
      <vt:lpstr>Wingdings</vt:lpstr>
      <vt:lpstr>Retrospect</vt:lpstr>
      <vt:lpstr>Year 2 Parent Meeting</vt:lpstr>
      <vt:lpstr>PowerPoint Presentation</vt:lpstr>
      <vt:lpstr>Staff in</vt:lpstr>
      <vt:lpstr>Classroom organisation</vt:lpstr>
      <vt:lpstr>Classroom organisation</vt:lpstr>
      <vt:lpstr>Curriculum</vt:lpstr>
      <vt:lpstr>PowerPoint Presentation</vt:lpstr>
      <vt:lpstr>PowerPoint Presentation</vt:lpstr>
      <vt:lpstr>PowerPoint Presentation</vt:lpstr>
      <vt:lpstr>Assessment</vt:lpstr>
      <vt:lpstr>Phonics / Reading</vt:lpstr>
      <vt:lpstr>PowerPoint Presentation</vt:lpstr>
      <vt:lpstr>Ways you can support your child at home</vt:lpstr>
      <vt:lpstr>Writing</vt:lpstr>
      <vt:lpstr>Working at the age related expectation</vt:lpstr>
      <vt:lpstr>Greater Depth</vt:lpstr>
      <vt:lpstr>Ways to help at writing at  home</vt:lpstr>
      <vt:lpstr>Maths</vt:lpstr>
      <vt:lpstr>Ways you can help at home</vt:lpstr>
      <vt:lpstr>Homework</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_ Parent Meeting</dc:title>
  <dc:creator>Georgina Gibbs</dc:creator>
  <cp:lastModifiedBy>Sarah Barnes-Weston</cp:lastModifiedBy>
  <cp:revision>68</cp:revision>
  <dcterms:created xsi:type="dcterms:W3CDTF">2021-03-18T10:42:22Z</dcterms:created>
  <dcterms:modified xsi:type="dcterms:W3CDTF">2023-09-12T19:45:08Z</dcterms:modified>
</cp:coreProperties>
</file>